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8" r:id="rId3"/>
    <p:sldId id="260" r:id="rId4"/>
    <p:sldId id="261" r:id="rId5"/>
    <p:sldId id="292" r:id="rId6"/>
    <p:sldId id="320" r:id="rId7"/>
    <p:sldId id="274" r:id="rId8"/>
    <p:sldId id="276" r:id="rId9"/>
    <p:sldId id="287" r:id="rId10"/>
    <p:sldId id="271" r:id="rId11"/>
    <p:sldId id="283" r:id="rId12"/>
    <p:sldId id="324" r:id="rId13"/>
    <p:sldId id="273" r:id="rId14"/>
    <p:sldId id="317" r:id="rId15"/>
    <p:sldId id="285" r:id="rId16"/>
    <p:sldId id="323" r:id="rId17"/>
    <p:sldId id="318" r:id="rId18"/>
    <p:sldId id="294" r:id="rId19"/>
    <p:sldId id="315" r:id="rId20"/>
    <p:sldId id="316" r:id="rId21"/>
    <p:sldId id="297" r:id="rId22"/>
    <p:sldId id="302" r:id="rId23"/>
    <p:sldId id="325" r:id="rId24"/>
    <p:sldId id="303" r:id="rId25"/>
    <p:sldId id="304" r:id="rId26"/>
    <p:sldId id="310" r:id="rId27"/>
    <p:sldId id="311" r:id="rId28"/>
    <p:sldId id="321" r:id="rId29"/>
    <p:sldId id="322" r:id="rId30"/>
    <p:sldId id="313" r:id="rId31"/>
    <p:sldId id="319" r:id="rId32"/>
  </p:sldIdLst>
  <p:sldSz cx="9144000" cy="6858000" type="screen4x3"/>
  <p:notesSz cx="6735763" cy="9866313"/>
  <p:defaultTextStyle>
    <a:defPPr>
      <a:defRPr lang="de-AT"/>
    </a:defPPr>
    <a:lvl1pPr algn="l" rtl="0" fontAlgn="base">
      <a:spcBef>
        <a:spcPct val="0"/>
      </a:spcBef>
      <a:spcAft>
        <a:spcPct val="0"/>
      </a:spcAft>
      <a:defRPr kern="1200">
        <a:solidFill>
          <a:schemeClr val="tx1"/>
        </a:solidFill>
        <a:latin typeface="Trebuchet MS" panose="020B0603020202020204" pitchFamily="34" charset="0"/>
        <a:ea typeface="+mn-ea"/>
        <a:cs typeface="+mn-cs"/>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mn-cs"/>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mn-cs"/>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mn-cs"/>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CCECFF"/>
    <a:srgbClr val="8DC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91591" autoAdjust="0"/>
  </p:normalViewPr>
  <p:slideViewPr>
    <p:cSldViewPr>
      <p:cViewPr>
        <p:scale>
          <a:sx n="103" d="100"/>
          <a:sy n="103" d="100"/>
        </p:scale>
        <p:origin x="-264"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9031" cy="494311"/>
          </a:xfrm>
          <a:prstGeom prst="rect">
            <a:avLst/>
          </a:prstGeom>
        </p:spPr>
        <p:txBody>
          <a:bodyPr vert="horz" lIns="87572" tIns="43786" rIns="87572" bIns="43786" rtlCol="0"/>
          <a:lstStyle>
            <a:lvl1pPr algn="l">
              <a:defRPr sz="1100"/>
            </a:lvl1pPr>
          </a:lstStyle>
          <a:p>
            <a:endParaRPr lang="de-DE" dirty="0"/>
          </a:p>
        </p:txBody>
      </p:sp>
      <p:sp>
        <p:nvSpPr>
          <p:cNvPr id="3" name="Datumsplatzhalter 2"/>
          <p:cNvSpPr>
            <a:spLocks noGrp="1"/>
          </p:cNvSpPr>
          <p:nvPr>
            <p:ph type="dt" sz="quarter" idx="1"/>
          </p:nvPr>
        </p:nvSpPr>
        <p:spPr>
          <a:xfrm>
            <a:off x="3815227" y="0"/>
            <a:ext cx="2919031" cy="494311"/>
          </a:xfrm>
          <a:prstGeom prst="rect">
            <a:avLst/>
          </a:prstGeom>
        </p:spPr>
        <p:txBody>
          <a:bodyPr vert="horz" lIns="87572" tIns="43786" rIns="87572" bIns="43786" rtlCol="0"/>
          <a:lstStyle>
            <a:lvl1pPr algn="r">
              <a:defRPr sz="1100"/>
            </a:lvl1pPr>
          </a:lstStyle>
          <a:p>
            <a:fld id="{D59E03FD-D39A-43C3-9F0C-A2E965276237}" type="datetimeFigureOut">
              <a:rPr lang="de-DE" smtClean="0"/>
              <a:t>09.03.2017</a:t>
            </a:fld>
            <a:endParaRPr lang="de-DE" dirty="0"/>
          </a:p>
        </p:txBody>
      </p:sp>
      <p:sp>
        <p:nvSpPr>
          <p:cNvPr id="4" name="Fußzeilenplatzhalter 3"/>
          <p:cNvSpPr>
            <a:spLocks noGrp="1"/>
          </p:cNvSpPr>
          <p:nvPr>
            <p:ph type="ftr" sz="quarter" idx="2"/>
          </p:nvPr>
        </p:nvSpPr>
        <p:spPr>
          <a:xfrm>
            <a:off x="1" y="9372003"/>
            <a:ext cx="2919031" cy="494311"/>
          </a:xfrm>
          <a:prstGeom prst="rect">
            <a:avLst/>
          </a:prstGeom>
        </p:spPr>
        <p:txBody>
          <a:bodyPr vert="horz" lIns="87572" tIns="43786" rIns="87572" bIns="43786" rtlCol="0" anchor="b"/>
          <a:lstStyle>
            <a:lvl1pPr algn="l">
              <a:defRPr sz="1100"/>
            </a:lvl1pPr>
          </a:lstStyle>
          <a:p>
            <a:endParaRPr lang="de-DE" dirty="0"/>
          </a:p>
        </p:txBody>
      </p:sp>
      <p:sp>
        <p:nvSpPr>
          <p:cNvPr id="5" name="Foliennummernplatzhalter 4"/>
          <p:cNvSpPr>
            <a:spLocks noGrp="1"/>
          </p:cNvSpPr>
          <p:nvPr>
            <p:ph type="sldNum" sz="quarter" idx="3"/>
          </p:nvPr>
        </p:nvSpPr>
        <p:spPr>
          <a:xfrm>
            <a:off x="3815227" y="9372003"/>
            <a:ext cx="2919031" cy="494311"/>
          </a:xfrm>
          <a:prstGeom prst="rect">
            <a:avLst/>
          </a:prstGeom>
        </p:spPr>
        <p:txBody>
          <a:bodyPr vert="horz" lIns="87572" tIns="43786" rIns="87572" bIns="43786" rtlCol="0" anchor="b"/>
          <a:lstStyle>
            <a:lvl1pPr algn="r">
              <a:defRPr sz="1100"/>
            </a:lvl1pPr>
          </a:lstStyle>
          <a:p>
            <a:fld id="{8EF52908-618A-4AA7-B92C-089AF665C252}" type="slidenum">
              <a:rPr lang="de-DE" smtClean="0"/>
              <a:t>‹Nr.›</a:t>
            </a:fld>
            <a:endParaRPr lang="de-DE" dirty="0"/>
          </a:p>
        </p:txBody>
      </p:sp>
    </p:spTree>
    <p:extLst>
      <p:ext uri="{BB962C8B-B14F-4D97-AF65-F5344CB8AC3E}">
        <p14:creationId xmlns:p14="http://schemas.microsoft.com/office/powerpoint/2010/main" val="3101475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9031" cy="492780"/>
          </a:xfrm>
          <a:prstGeom prst="rect">
            <a:avLst/>
          </a:prstGeom>
        </p:spPr>
        <p:txBody>
          <a:bodyPr vert="horz" lIns="94858" tIns="47429" rIns="94858" bIns="47429" rtlCol="0"/>
          <a:lstStyle>
            <a:lvl1pPr algn="l">
              <a:defRPr sz="1200"/>
            </a:lvl1pPr>
          </a:lstStyle>
          <a:p>
            <a:pPr>
              <a:defRPr/>
            </a:pPr>
            <a:endParaRPr lang="de-AT" dirty="0"/>
          </a:p>
        </p:txBody>
      </p:sp>
      <p:sp>
        <p:nvSpPr>
          <p:cNvPr id="3" name="Datumsplatzhalter 2"/>
          <p:cNvSpPr>
            <a:spLocks noGrp="1"/>
          </p:cNvSpPr>
          <p:nvPr>
            <p:ph type="dt" idx="1"/>
          </p:nvPr>
        </p:nvSpPr>
        <p:spPr>
          <a:xfrm>
            <a:off x="3815227" y="0"/>
            <a:ext cx="2919031" cy="492780"/>
          </a:xfrm>
          <a:prstGeom prst="rect">
            <a:avLst/>
          </a:prstGeom>
        </p:spPr>
        <p:txBody>
          <a:bodyPr vert="horz" lIns="94858" tIns="47429" rIns="94858" bIns="47429" rtlCol="0"/>
          <a:lstStyle>
            <a:lvl1pPr algn="r">
              <a:defRPr sz="1200"/>
            </a:lvl1pPr>
          </a:lstStyle>
          <a:p>
            <a:pPr>
              <a:defRPr/>
            </a:pPr>
            <a:fld id="{35B4746F-E9D9-4D8D-B812-238825C672DA}" type="datetimeFigureOut">
              <a:rPr lang="de-DE"/>
              <a:pPr>
                <a:defRPr/>
              </a:pPr>
              <a:t>09.03.2017</a:t>
            </a:fld>
            <a:endParaRPr lang="de-AT" dirty="0"/>
          </a:p>
        </p:txBody>
      </p:sp>
      <p:sp>
        <p:nvSpPr>
          <p:cNvPr id="4" name="Folienbildplatzhalter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58" tIns="47429" rIns="94858" bIns="47429" rtlCol="0" anchor="ctr"/>
          <a:lstStyle/>
          <a:p>
            <a:pPr lvl="0"/>
            <a:endParaRPr lang="de-AT" noProof="0" dirty="0" smtClean="0"/>
          </a:p>
        </p:txBody>
      </p:sp>
      <p:sp>
        <p:nvSpPr>
          <p:cNvPr id="5" name="Notizenplatzhalter 4"/>
          <p:cNvSpPr>
            <a:spLocks noGrp="1"/>
          </p:cNvSpPr>
          <p:nvPr>
            <p:ph type="body" sz="quarter" idx="3"/>
          </p:nvPr>
        </p:nvSpPr>
        <p:spPr>
          <a:xfrm>
            <a:off x="673276" y="4686001"/>
            <a:ext cx="5389213" cy="4439612"/>
          </a:xfrm>
          <a:prstGeom prst="rect">
            <a:avLst/>
          </a:prstGeom>
        </p:spPr>
        <p:txBody>
          <a:bodyPr vert="horz" lIns="94858" tIns="47429" rIns="94858" bIns="47429"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smtClean="0"/>
          </a:p>
        </p:txBody>
      </p:sp>
      <p:sp>
        <p:nvSpPr>
          <p:cNvPr id="6" name="Fußzeilenplatzhalter 5"/>
          <p:cNvSpPr>
            <a:spLocks noGrp="1"/>
          </p:cNvSpPr>
          <p:nvPr>
            <p:ph type="ftr" sz="quarter" idx="4"/>
          </p:nvPr>
        </p:nvSpPr>
        <p:spPr>
          <a:xfrm>
            <a:off x="1" y="9372003"/>
            <a:ext cx="2919031" cy="492780"/>
          </a:xfrm>
          <a:prstGeom prst="rect">
            <a:avLst/>
          </a:prstGeom>
        </p:spPr>
        <p:txBody>
          <a:bodyPr vert="horz" lIns="94858" tIns="47429" rIns="94858" bIns="47429" rtlCol="0" anchor="b"/>
          <a:lstStyle>
            <a:lvl1pPr algn="l">
              <a:defRPr sz="1200"/>
            </a:lvl1pPr>
          </a:lstStyle>
          <a:p>
            <a:pPr>
              <a:defRPr/>
            </a:pPr>
            <a:endParaRPr lang="de-AT" dirty="0"/>
          </a:p>
        </p:txBody>
      </p:sp>
      <p:sp>
        <p:nvSpPr>
          <p:cNvPr id="7" name="Foliennummernplatzhalter 6"/>
          <p:cNvSpPr>
            <a:spLocks noGrp="1"/>
          </p:cNvSpPr>
          <p:nvPr>
            <p:ph type="sldNum" sz="quarter" idx="5"/>
          </p:nvPr>
        </p:nvSpPr>
        <p:spPr>
          <a:xfrm>
            <a:off x="3815227" y="9372003"/>
            <a:ext cx="2919031" cy="492780"/>
          </a:xfrm>
          <a:prstGeom prst="rect">
            <a:avLst/>
          </a:prstGeom>
        </p:spPr>
        <p:txBody>
          <a:bodyPr vert="horz" wrap="square" lIns="94858" tIns="47429" rIns="94858" bIns="47429" numCol="1" anchor="b" anchorCtr="0" compatLnSpc="1">
            <a:prstTxWarp prst="textNoShape">
              <a:avLst/>
            </a:prstTxWarp>
          </a:bodyPr>
          <a:lstStyle>
            <a:lvl1pPr algn="r">
              <a:defRPr sz="1200"/>
            </a:lvl1pPr>
          </a:lstStyle>
          <a:p>
            <a:fld id="{3EB75948-BD60-4FB3-A26B-993E69995111}" type="slidenum">
              <a:rPr lang="de-AT" altLang="de-DE"/>
              <a:pPr/>
              <a:t>‹Nr.›</a:t>
            </a:fld>
            <a:endParaRPr lang="de-AT" altLang="de-DE" dirty="0"/>
          </a:p>
        </p:txBody>
      </p:sp>
    </p:spTree>
    <p:extLst>
      <p:ext uri="{BB962C8B-B14F-4D97-AF65-F5344CB8AC3E}">
        <p14:creationId xmlns:p14="http://schemas.microsoft.com/office/powerpoint/2010/main" val="1622187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276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9AC0ACA6-910D-4605-9AB9-13A29F0AE455}" type="slidenum">
              <a:rPr lang="de-AT" altLang="de-DE"/>
              <a:pPr eaLnBrk="1" hangingPunct="1"/>
              <a:t>1</a:t>
            </a:fld>
            <a:endParaRPr lang="de-AT" altLang="de-DE" dirty="0"/>
          </a:p>
        </p:txBody>
      </p:sp>
    </p:spTree>
    <p:extLst>
      <p:ext uri="{BB962C8B-B14F-4D97-AF65-F5344CB8AC3E}">
        <p14:creationId xmlns:p14="http://schemas.microsoft.com/office/powerpoint/2010/main" val="235087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68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AEB9FB19-F6F4-47D0-881E-AB613DCB8987}" type="slidenum">
              <a:rPr lang="de-AT" altLang="de-DE"/>
              <a:pPr eaLnBrk="1" hangingPunct="1"/>
              <a:t>11</a:t>
            </a:fld>
            <a:endParaRPr lang="de-AT" altLang="de-DE" dirty="0"/>
          </a:p>
        </p:txBody>
      </p:sp>
    </p:spTree>
    <p:extLst>
      <p:ext uri="{BB962C8B-B14F-4D97-AF65-F5344CB8AC3E}">
        <p14:creationId xmlns:p14="http://schemas.microsoft.com/office/powerpoint/2010/main" val="2575320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68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AEB9FB19-F6F4-47D0-881E-AB613DCB8987}" type="slidenum">
              <a:rPr lang="de-AT" altLang="de-DE"/>
              <a:pPr eaLnBrk="1" hangingPunct="1"/>
              <a:t>12</a:t>
            </a:fld>
            <a:endParaRPr lang="de-AT" altLang="de-DE" dirty="0"/>
          </a:p>
        </p:txBody>
      </p:sp>
    </p:spTree>
    <p:extLst>
      <p:ext uri="{BB962C8B-B14F-4D97-AF65-F5344CB8AC3E}">
        <p14:creationId xmlns:p14="http://schemas.microsoft.com/office/powerpoint/2010/main" val="2575320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Frage: 	Was versteht man unter der Exportquote von 70 %?</a:t>
            </a:r>
          </a:p>
          <a:p>
            <a:r>
              <a:rPr lang="de-DE" altLang="de-DE" dirty="0" smtClean="0"/>
              <a:t>	Was ist mit den restlichen 30 %?</a:t>
            </a:r>
          </a:p>
          <a:p>
            <a:r>
              <a:rPr lang="de-DE" altLang="de-DE" dirty="0" smtClean="0"/>
              <a:t>	Was sind Devisen?</a:t>
            </a:r>
          </a:p>
        </p:txBody>
      </p:sp>
      <p:sp>
        <p:nvSpPr>
          <p:cNvPr id="389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6802871C-BE81-400F-A2C5-68F008C540F1}" type="slidenum">
              <a:rPr lang="de-AT" altLang="de-DE"/>
              <a:pPr eaLnBrk="1" hangingPunct="1"/>
              <a:t>13</a:t>
            </a:fld>
            <a:endParaRPr lang="de-AT" altLang="de-DE" dirty="0"/>
          </a:p>
        </p:txBody>
      </p:sp>
    </p:spTree>
    <p:extLst>
      <p:ext uri="{BB962C8B-B14F-4D97-AF65-F5344CB8AC3E}">
        <p14:creationId xmlns:p14="http://schemas.microsoft.com/office/powerpoint/2010/main" val="38846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3 Großbetriebe in Tirol mit über 200.000 FM Einschnitt / Jahr. (binderholz GmbH,</a:t>
            </a:r>
            <a:r>
              <a:rPr lang="de-DE" altLang="de-DE" baseline="0" dirty="0" smtClean="0"/>
              <a:t> Pfeifer Holz GmbH, Fritz Egger GmbH &amp; Co OG)</a:t>
            </a:r>
          </a:p>
          <a:p>
            <a:endParaRPr lang="de-DE" altLang="de-DE" dirty="0" smtClean="0"/>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8E0E8F8C-3AC6-4132-9B52-1FD29FF86309}" type="slidenum">
              <a:rPr lang="de-AT" altLang="de-DE"/>
              <a:pPr eaLnBrk="1" hangingPunct="1"/>
              <a:t>15</a:t>
            </a:fld>
            <a:endParaRPr lang="de-AT" altLang="de-DE" dirty="0"/>
          </a:p>
        </p:txBody>
      </p:sp>
    </p:spTree>
    <p:extLst>
      <p:ext uri="{BB962C8B-B14F-4D97-AF65-F5344CB8AC3E}">
        <p14:creationId xmlns:p14="http://schemas.microsoft.com/office/powerpoint/2010/main" val="346633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Die</a:t>
            </a:r>
            <a:r>
              <a:rPr lang="de-DE" altLang="de-DE" baseline="0" dirty="0" smtClean="0"/>
              <a:t> vorgefertigten Wand- und Deckenelemente werden auf der Baustelle montiert und zusammengesetzt.</a:t>
            </a:r>
          </a:p>
          <a:p>
            <a:r>
              <a:rPr lang="de-DE" altLang="de-DE" baseline="0" dirty="0" smtClean="0"/>
              <a:t>In kürzester Zeit steht das komplette Haus.</a:t>
            </a:r>
            <a:endParaRPr lang="de-DE" altLang="de-DE" dirty="0" smtClean="0"/>
          </a:p>
        </p:txBody>
      </p:sp>
      <p:sp>
        <p:nvSpPr>
          <p:cNvPr id="409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91E0615C-89E0-48E5-A1D6-085C31ED89BC}" type="slidenum">
              <a:rPr lang="de-AT" altLang="de-DE"/>
              <a:pPr eaLnBrk="1" hangingPunct="1"/>
              <a:t>18</a:t>
            </a:fld>
            <a:endParaRPr lang="de-AT" altLang="de-DE" dirty="0"/>
          </a:p>
        </p:txBody>
      </p:sp>
    </p:spTree>
    <p:extLst>
      <p:ext uri="{BB962C8B-B14F-4D97-AF65-F5344CB8AC3E}">
        <p14:creationId xmlns:p14="http://schemas.microsoft.com/office/powerpoint/2010/main" val="313747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EB75948-BD60-4FB3-A26B-993E69995111}" type="slidenum">
              <a:rPr lang="de-AT" altLang="de-DE" smtClean="0"/>
              <a:pPr/>
              <a:t>19</a:t>
            </a:fld>
            <a:endParaRPr lang="de-AT" altLang="de-DE" dirty="0"/>
          </a:p>
        </p:txBody>
      </p:sp>
    </p:spTree>
    <p:extLst>
      <p:ext uri="{BB962C8B-B14F-4D97-AF65-F5344CB8AC3E}">
        <p14:creationId xmlns:p14="http://schemas.microsoft.com/office/powerpoint/2010/main" val="697112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Voraussichtliche</a:t>
            </a:r>
            <a:r>
              <a:rPr lang="de-DE" altLang="de-DE" baseline="0" dirty="0" smtClean="0"/>
              <a:t> Fertigstellung 2018</a:t>
            </a:r>
            <a:endParaRPr lang="de-DE" altLang="de-DE" dirty="0" smtClean="0"/>
          </a:p>
        </p:txBody>
      </p:sp>
      <p:sp>
        <p:nvSpPr>
          <p:cNvPr id="409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91E0615C-89E0-48E5-A1D6-085C31ED89BC}" type="slidenum">
              <a:rPr lang="de-AT" altLang="de-DE"/>
              <a:pPr eaLnBrk="1" hangingPunct="1"/>
              <a:t>20</a:t>
            </a:fld>
            <a:endParaRPr lang="de-AT" altLang="de-DE" dirty="0"/>
          </a:p>
        </p:txBody>
      </p:sp>
    </p:spTree>
    <p:extLst>
      <p:ext uri="{BB962C8B-B14F-4D97-AF65-F5344CB8AC3E}">
        <p14:creationId xmlns:p14="http://schemas.microsoft.com/office/powerpoint/2010/main" val="2162463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419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0FCB3F47-A759-4D19-BF72-AD9FC28C166F}" type="slidenum">
              <a:rPr lang="de-AT" altLang="de-DE"/>
              <a:pPr eaLnBrk="1" hangingPunct="1"/>
              <a:t>21</a:t>
            </a:fld>
            <a:endParaRPr lang="de-AT" altLang="de-DE" dirty="0"/>
          </a:p>
        </p:txBody>
      </p:sp>
    </p:spTree>
    <p:extLst>
      <p:ext uri="{BB962C8B-B14F-4D97-AF65-F5344CB8AC3E}">
        <p14:creationId xmlns:p14="http://schemas.microsoft.com/office/powerpoint/2010/main" val="147337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a:p>
            <a:endParaRPr lang="de-DE" altLang="de-DE" dirty="0" smtClean="0"/>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7443105-7B3F-4115-9A9E-67FAD338547A}" type="slidenum">
              <a:rPr lang="de-AT" altLang="de-DE"/>
              <a:pPr eaLnBrk="1" hangingPunct="1"/>
              <a:t>22</a:t>
            </a:fld>
            <a:endParaRPr lang="de-AT" altLang="de-DE" dirty="0"/>
          </a:p>
        </p:txBody>
      </p:sp>
    </p:spTree>
    <p:extLst>
      <p:ext uri="{BB962C8B-B14F-4D97-AF65-F5344CB8AC3E}">
        <p14:creationId xmlns:p14="http://schemas.microsoft.com/office/powerpoint/2010/main" val="3992493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CAD-Programme</a:t>
            </a:r>
            <a:r>
              <a:rPr lang="de-DE" altLang="de-DE" baseline="0" dirty="0" smtClean="0"/>
              <a:t> werden benötig um Pläne zu zeichnen und Visualisierungen zu erstellen.</a:t>
            </a:r>
          </a:p>
          <a:p>
            <a:r>
              <a:rPr lang="de-DE" altLang="de-DE" baseline="0" dirty="0" smtClean="0"/>
              <a:t>CNC-Maschinen fertigen (fräsen, schneiden, bohren) Bauteile nach vorprogrammierten Plänen.</a:t>
            </a:r>
            <a:endParaRPr lang="de-DE" altLang="de-DE" dirty="0" smtClean="0"/>
          </a:p>
          <a:p>
            <a:endParaRPr lang="de-DE" altLang="de-DE" dirty="0" smtClean="0"/>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7443105-7B3F-4115-9A9E-67FAD338547A}" type="slidenum">
              <a:rPr lang="de-AT" altLang="de-DE"/>
              <a:pPr eaLnBrk="1" hangingPunct="1"/>
              <a:t>23</a:t>
            </a:fld>
            <a:endParaRPr lang="de-AT" altLang="de-DE" dirty="0"/>
          </a:p>
        </p:txBody>
      </p:sp>
    </p:spTree>
    <p:extLst>
      <p:ext uri="{BB962C8B-B14F-4D97-AF65-F5344CB8AC3E}">
        <p14:creationId xmlns:p14="http://schemas.microsoft.com/office/powerpoint/2010/main" val="399249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Gemeint sind die ersten groben Verarbeitungsschritte oder auch Urzustand.</a:t>
            </a:r>
          </a:p>
          <a:p>
            <a:r>
              <a:rPr lang="de-DE" altLang="de-DE" dirty="0" smtClean="0"/>
              <a:t>Frage in die Klasse stellen um die Aufmerksamkeit zu gewinnen. </a:t>
            </a:r>
          </a:p>
        </p:txBody>
      </p:sp>
      <p:sp>
        <p:nvSpPr>
          <p:cNvPr id="28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22779672-075B-4671-95ED-D60C8DB8DF75}" type="slidenum">
              <a:rPr lang="de-AT" altLang="de-DE"/>
              <a:pPr eaLnBrk="1" hangingPunct="1"/>
              <a:t>2</a:t>
            </a:fld>
            <a:endParaRPr lang="de-AT" altLang="de-DE" dirty="0"/>
          </a:p>
        </p:txBody>
      </p:sp>
    </p:spTree>
    <p:extLst>
      <p:ext uri="{BB962C8B-B14F-4D97-AF65-F5344CB8AC3E}">
        <p14:creationId xmlns:p14="http://schemas.microsoft.com/office/powerpoint/2010/main" val="2734282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440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5D8F04D4-38DA-4BC9-8119-B2847BB4EB55}" type="slidenum">
              <a:rPr lang="de-AT" altLang="de-DE"/>
              <a:pPr eaLnBrk="1" hangingPunct="1"/>
              <a:t>24</a:t>
            </a:fld>
            <a:endParaRPr lang="de-AT" altLang="de-DE" dirty="0"/>
          </a:p>
        </p:txBody>
      </p:sp>
    </p:spTree>
    <p:extLst>
      <p:ext uri="{BB962C8B-B14F-4D97-AF65-F5344CB8AC3E}">
        <p14:creationId xmlns:p14="http://schemas.microsoft.com/office/powerpoint/2010/main" val="1954750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460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44D848AE-BE92-47E4-98E9-5D5DD0637182}" type="slidenum">
              <a:rPr lang="de-AT" altLang="de-DE"/>
              <a:pPr eaLnBrk="1" hangingPunct="1"/>
              <a:t>25</a:t>
            </a:fld>
            <a:endParaRPr lang="de-AT" altLang="de-DE" dirty="0"/>
          </a:p>
        </p:txBody>
      </p:sp>
    </p:spTree>
    <p:extLst>
      <p:ext uri="{BB962C8B-B14F-4D97-AF65-F5344CB8AC3E}">
        <p14:creationId xmlns:p14="http://schemas.microsoft.com/office/powerpoint/2010/main" val="4286394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481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45E1F53-8FCC-46BA-BC26-2A7F33ADCF57}" type="slidenum">
              <a:rPr lang="de-AT" altLang="de-DE"/>
              <a:pPr eaLnBrk="1" hangingPunct="1"/>
              <a:t>26</a:t>
            </a:fld>
            <a:endParaRPr lang="de-AT" altLang="de-DE" dirty="0"/>
          </a:p>
        </p:txBody>
      </p:sp>
    </p:spTree>
    <p:extLst>
      <p:ext uri="{BB962C8B-B14F-4D97-AF65-F5344CB8AC3E}">
        <p14:creationId xmlns:p14="http://schemas.microsoft.com/office/powerpoint/2010/main" val="1860847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Erklärung von Nachhaltigkeit. Dies gilt auch in anderen Wirtschaftsbereichen – Nachhaltig wirtschaften. </a:t>
            </a:r>
          </a:p>
        </p:txBody>
      </p:sp>
      <p:sp>
        <p:nvSpPr>
          <p:cNvPr id="491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184D571C-FBEC-4261-A6BB-3C7107BA4B31}" type="slidenum">
              <a:rPr lang="de-AT" altLang="de-DE"/>
              <a:pPr eaLnBrk="1" hangingPunct="1"/>
              <a:t>27</a:t>
            </a:fld>
            <a:endParaRPr lang="de-AT" altLang="de-DE" dirty="0"/>
          </a:p>
        </p:txBody>
      </p:sp>
    </p:spTree>
    <p:extLst>
      <p:ext uri="{BB962C8B-B14F-4D97-AF65-F5344CB8AC3E}">
        <p14:creationId xmlns:p14="http://schemas.microsoft.com/office/powerpoint/2010/main" val="1021986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Erklären der Wertschöpfungskette Holz. Am Anfang steht der Wald und am Ende sollte erst die thermische Nutzung erfolgen. Holz kann auch wiederverwertet werden. Altholz wird zum Beispiel als Furnier verarbeitet und beim Bau von Schihütten als Verkleidung und zur Täfelung  verwendet. </a:t>
            </a:r>
          </a:p>
        </p:txBody>
      </p:sp>
      <p:sp>
        <p:nvSpPr>
          <p:cNvPr id="501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F0F6EDF6-F98B-4114-BEA1-D21C79FA57B7}" type="slidenum">
              <a:rPr lang="de-AT" altLang="de-DE"/>
              <a:pPr eaLnBrk="1" hangingPunct="1"/>
              <a:t>30</a:t>
            </a:fld>
            <a:endParaRPr lang="de-AT" altLang="de-DE" dirty="0"/>
          </a:p>
        </p:txBody>
      </p:sp>
    </p:spTree>
    <p:extLst>
      <p:ext uri="{BB962C8B-B14F-4D97-AF65-F5344CB8AC3E}">
        <p14:creationId xmlns:p14="http://schemas.microsoft.com/office/powerpoint/2010/main" val="340997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Holz in der Ursprungsform und in den ersten</a:t>
            </a:r>
            <a:r>
              <a:rPr lang="de-DE" altLang="de-DE" baseline="0" dirty="0" smtClean="0"/>
              <a:t> </a:t>
            </a:r>
            <a:r>
              <a:rPr lang="de-DE" altLang="de-DE" dirty="0" smtClean="0"/>
              <a:t>Verarbeitungsstufen.</a:t>
            </a:r>
          </a:p>
          <a:p>
            <a:r>
              <a:rPr lang="de-DE" altLang="de-DE" dirty="0" smtClean="0"/>
              <a:t>Holz als Wald (o.l.)– Holz als Rundholz (r. o.) – Schnittholz als Endprodukt vom Sägewerk (u. l.) – Pellets (u.r.)</a:t>
            </a:r>
          </a:p>
        </p:txBody>
      </p:sp>
      <p:sp>
        <p:nvSpPr>
          <p:cNvPr id="297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0EFA3CA8-7275-4634-9BE9-780542E912B4}" type="slidenum">
              <a:rPr lang="de-AT" altLang="de-DE"/>
              <a:pPr eaLnBrk="1" hangingPunct="1"/>
              <a:t>3</a:t>
            </a:fld>
            <a:endParaRPr lang="de-AT" altLang="de-DE" dirty="0"/>
          </a:p>
        </p:txBody>
      </p:sp>
    </p:spTree>
    <p:extLst>
      <p:ext uri="{BB962C8B-B14F-4D97-AF65-F5344CB8AC3E}">
        <p14:creationId xmlns:p14="http://schemas.microsoft.com/office/powerpoint/2010/main" val="332661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Holz in weiterverarbeiteter Form:</a:t>
            </a:r>
          </a:p>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t>Als Spanplatten zur Möbelerzeugung (o. l.) – als Papier (o.r.) – Als Viscosefaser beispielsweise in der Lenzing AG </a:t>
            </a:r>
            <a:r>
              <a:rPr lang="de-DE" altLang="de-DE" baseline="0" dirty="0" smtClean="0"/>
              <a:t> OÖ </a:t>
            </a:r>
            <a:r>
              <a:rPr lang="de-DE" altLang="de-DE" dirty="0" smtClean="0"/>
              <a:t>(u.l.)</a:t>
            </a:r>
            <a:r>
              <a:rPr lang="de-DE" altLang="de-DE" baseline="0" dirty="0" smtClean="0"/>
              <a:t> - </a:t>
            </a:r>
            <a:r>
              <a:rPr lang="de-DE" altLang="de-DE" dirty="0" smtClean="0"/>
              <a:t>Holz als Produkt in der Weiterverarbeitung in der Industrie (u. r.) </a:t>
            </a:r>
          </a:p>
        </p:txBody>
      </p:sp>
      <p:sp>
        <p:nvSpPr>
          <p:cNvPr id="307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E046B05B-5C42-45CF-A3A8-21F396217D66}" type="slidenum">
              <a:rPr lang="de-AT" altLang="de-DE"/>
              <a:pPr eaLnBrk="1" hangingPunct="1"/>
              <a:t>4</a:t>
            </a:fld>
            <a:endParaRPr lang="de-AT" altLang="de-DE" dirty="0"/>
          </a:p>
        </p:txBody>
      </p:sp>
    </p:spTree>
    <p:extLst>
      <p:ext uri="{BB962C8B-B14F-4D97-AF65-F5344CB8AC3E}">
        <p14:creationId xmlns:p14="http://schemas.microsoft.com/office/powerpoint/2010/main" val="176635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Eine Zusammenfassung.</a:t>
            </a:r>
          </a:p>
          <a:p>
            <a:r>
              <a:rPr lang="de-DE" altLang="de-DE" dirty="0" smtClean="0"/>
              <a:t>Man kann fragen was z. B. Rindenmulch ist – „Schnitzl“ aus Fichten- und Tannenbaumrinde, die bei der Schälung des Rundholzes im Sägewerk anfallen. Furnier, etc. </a:t>
            </a:r>
          </a:p>
        </p:txBody>
      </p:sp>
      <p:sp>
        <p:nvSpPr>
          <p:cNvPr id="317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BF8ACE0B-D264-4063-BD0A-DE6E5711CB5C}" type="slidenum">
              <a:rPr lang="de-AT" altLang="de-DE"/>
              <a:pPr eaLnBrk="1" hangingPunct="1"/>
              <a:t>5</a:t>
            </a:fld>
            <a:endParaRPr lang="de-AT" altLang="de-DE" dirty="0"/>
          </a:p>
        </p:txBody>
      </p:sp>
    </p:spTree>
    <p:extLst>
      <p:ext uri="{BB962C8B-B14F-4D97-AF65-F5344CB8AC3E}">
        <p14:creationId xmlns:p14="http://schemas.microsoft.com/office/powerpoint/2010/main" val="268571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smtClean="0"/>
              <a:t>2,2</a:t>
            </a:r>
            <a:r>
              <a:rPr lang="de-DE" altLang="de-DE" baseline="0" dirty="0" smtClean="0"/>
              <a:t> </a:t>
            </a:r>
            <a:r>
              <a:rPr lang="de-DE" altLang="de-DE" dirty="0" smtClean="0"/>
              <a:t>Mio m³ Holz / Jahr = 2 Mio Bäume mit 45 cm Durchmesser oder ca. 80.000 LKW-Züge Rundholz</a:t>
            </a:r>
          </a:p>
        </p:txBody>
      </p:sp>
      <p:sp>
        <p:nvSpPr>
          <p:cNvPr id="327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638EF6DA-AAB7-4584-80AB-31C7B77B1448}" type="slidenum">
              <a:rPr lang="de-AT" altLang="de-DE"/>
              <a:pPr eaLnBrk="1" hangingPunct="1"/>
              <a:t>7</a:t>
            </a:fld>
            <a:endParaRPr lang="de-AT" altLang="de-DE" dirty="0"/>
          </a:p>
        </p:txBody>
      </p:sp>
    </p:spTree>
    <p:extLst>
      <p:ext uri="{BB962C8B-B14F-4D97-AF65-F5344CB8AC3E}">
        <p14:creationId xmlns:p14="http://schemas.microsoft.com/office/powerpoint/2010/main" val="221327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37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A7B1E3E2-5E60-4BDC-9B87-15A71317E357}" type="slidenum">
              <a:rPr lang="de-AT" altLang="de-DE"/>
              <a:pPr eaLnBrk="1" hangingPunct="1"/>
              <a:t>8</a:t>
            </a:fld>
            <a:endParaRPr lang="de-AT" altLang="de-DE" dirty="0"/>
          </a:p>
        </p:txBody>
      </p:sp>
    </p:spTree>
    <p:extLst>
      <p:ext uri="{BB962C8B-B14F-4D97-AF65-F5344CB8AC3E}">
        <p14:creationId xmlns:p14="http://schemas.microsoft.com/office/powerpoint/2010/main" val="200635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48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9079BD5D-331D-4EDF-9B8B-38194327FDB6}" type="slidenum">
              <a:rPr lang="de-AT" altLang="de-DE"/>
              <a:pPr eaLnBrk="1" hangingPunct="1"/>
              <a:t>9</a:t>
            </a:fld>
            <a:endParaRPr lang="de-AT" altLang="de-DE" dirty="0"/>
          </a:p>
        </p:txBody>
      </p:sp>
    </p:spTree>
    <p:extLst>
      <p:ext uri="{BB962C8B-B14F-4D97-AF65-F5344CB8AC3E}">
        <p14:creationId xmlns:p14="http://schemas.microsoft.com/office/powerpoint/2010/main" val="161681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58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11523" indent="-273663" eaLnBrk="0" hangingPunct="0">
              <a:defRPr>
                <a:solidFill>
                  <a:schemeClr val="tx1"/>
                </a:solidFill>
                <a:latin typeface="Trebuchet MS" panose="020B0603020202020204" pitchFamily="34" charset="0"/>
              </a:defRPr>
            </a:lvl2pPr>
            <a:lvl3pPr marL="1094651" indent="-218930" eaLnBrk="0" hangingPunct="0">
              <a:defRPr>
                <a:solidFill>
                  <a:schemeClr val="tx1"/>
                </a:solidFill>
                <a:latin typeface="Trebuchet MS" panose="020B0603020202020204" pitchFamily="34" charset="0"/>
              </a:defRPr>
            </a:lvl3pPr>
            <a:lvl4pPr marL="1532512" indent="-218930" eaLnBrk="0" hangingPunct="0">
              <a:defRPr>
                <a:solidFill>
                  <a:schemeClr val="tx1"/>
                </a:solidFill>
                <a:latin typeface="Trebuchet MS" panose="020B0603020202020204" pitchFamily="34" charset="0"/>
              </a:defRPr>
            </a:lvl4pPr>
            <a:lvl5pPr marL="1970372" indent="-218930" eaLnBrk="0" hangingPunct="0">
              <a:defRPr>
                <a:solidFill>
                  <a:schemeClr val="tx1"/>
                </a:solidFill>
                <a:latin typeface="Trebuchet MS" panose="020B0603020202020204" pitchFamily="34" charset="0"/>
              </a:defRPr>
            </a:lvl5pPr>
            <a:lvl6pPr marL="2408232" indent="-218930" eaLnBrk="0" fontAlgn="base" hangingPunct="0">
              <a:spcBef>
                <a:spcPct val="0"/>
              </a:spcBef>
              <a:spcAft>
                <a:spcPct val="0"/>
              </a:spcAft>
              <a:defRPr>
                <a:solidFill>
                  <a:schemeClr val="tx1"/>
                </a:solidFill>
                <a:latin typeface="Trebuchet MS" panose="020B0603020202020204" pitchFamily="34" charset="0"/>
              </a:defRPr>
            </a:lvl6pPr>
            <a:lvl7pPr marL="2846093" indent="-218930" eaLnBrk="0" fontAlgn="base" hangingPunct="0">
              <a:spcBef>
                <a:spcPct val="0"/>
              </a:spcBef>
              <a:spcAft>
                <a:spcPct val="0"/>
              </a:spcAft>
              <a:defRPr>
                <a:solidFill>
                  <a:schemeClr val="tx1"/>
                </a:solidFill>
                <a:latin typeface="Trebuchet MS" panose="020B0603020202020204" pitchFamily="34" charset="0"/>
              </a:defRPr>
            </a:lvl7pPr>
            <a:lvl8pPr marL="3283953" indent="-218930" eaLnBrk="0" fontAlgn="base" hangingPunct="0">
              <a:spcBef>
                <a:spcPct val="0"/>
              </a:spcBef>
              <a:spcAft>
                <a:spcPct val="0"/>
              </a:spcAft>
              <a:defRPr>
                <a:solidFill>
                  <a:schemeClr val="tx1"/>
                </a:solidFill>
                <a:latin typeface="Trebuchet MS" panose="020B0603020202020204" pitchFamily="34" charset="0"/>
              </a:defRPr>
            </a:lvl8pPr>
            <a:lvl9pPr marL="3721814" indent="-21893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A97EE018-DDD4-4CC4-B03F-EA67736E0299}" type="slidenum">
              <a:rPr lang="de-AT" altLang="de-DE"/>
              <a:pPr eaLnBrk="1" hangingPunct="1"/>
              <a:t>10</a:t>
            </a:fld>
            <a:endParaRPr lang="de-AT" altLang="de-DE" dirty="0"/>
          </a:p>
        </p:txBody>
      </p:sp>
    </p:spTree>
    <p:extLst>
      <p:ext uri="{BB962C8B-B14F-4D97-AF65-F5344CB8AC3E}">
        <p14:creationId xmlns:p14="http://schemas.microsoft.com/office/powerpoint/2010/main" val="144948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AT" dirty="0"/>
          </a:p>
        </p:txBody>
      </p:sp>
      <p:sp>
        <p:nvSpPr>
          <p:cNvPr id="6" name="Rectangle 6"/>
          <p:cNvSpPr>
            <a:spLocks noGrp="1" noChangeArrowheads="1"/>
          </p:cNvSpPr>
          <p:nvPr>
            <p:ph type="sldNum" sz="quarter" idx="12"/>
          </p:nvPr>
        </p:nvSpPr>
        <p:spPr>
          <a:ln/>
        </p:spPr>
        <p:txBody>
          <a:bodyPr/>
          <a:lstStyle>
            <a:lvl1pPr>
              <a:defRPr/>
            </a:lvl1pPr>
          </a:lstStyle>
          <a:p>
            <a:fld id="{C47B8F86-BA11-41A0-BA6D-CD1A67865E32}" type="slidenum">
              <a:rPr lang="de-AT" altLang="de-DE"/>
              <a:pPr/>
              <a:t>‹Nr.›</a:t>
            </a:fld>
            <a:endParaRPr lang="de-AT" altLang="de-DE" dirty="0"/>
          </a:p>
        </p:txBody>
      </p:sp>
    </p:spTree>
    <p:extLst>
      <p:ext uri="{BB962C8B-B14F-4D97-AF65-F5344CB8AC3E}">
        <p14:creationId xmlns:p14="http://schemas.microsoft.com/office/powerpoint/2010/main" val="405250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AT" dirty="0"/>
          </a:p>
        </p:txBody>
      </p:sp>
      <p:sp>
        <p:nvSpPr>
          <p:cNvPr id="6" name="Rectangle 6"/>
          <p:cNvSpPr>
            <a:spLocks noGrp="1" noChangeArrowheads="1"/>
          </p:cNvSpPr>
          <p:nvPr>
            <p:ph type="sldNum" sz="quarter" idx="12"/>
          </p:nvPr>
        </p:nvSpPr>
        <p:spPr>
          <a:ln/>
        </p:spPr>
        <p:txBody>
          <a:bodyPr/>
          <a:lstStyle>
            <a:lvl1pPr>
              <a:defRPr/>
            </a:lvl1pPr>
          </a:lstStyle>
          <a:p>
            <a:fld id="{C7C87700-E1AD-49EE-B899-CC5A4EBF51BE}" type="slidenum">
              <a:rPr lang="de-AT" altLang="de-DE"/>
              <a:pPr/>
              <a:t>‹Nr.›</a:t>
            </a:fld>
            <a:endParaRPr lang="de-AT" altLang="de-DE" dirty="0"/>
          </a:p>
        </p:txBody>
      </p:sp>
    </p:spTree>
    <p:extLst>
      <p:ext uri="{BB962C8B-B14F-4D97-AF65-F5344CB8AC3E}">
        <p14:creationId xmlns:p14="http://schemas.microsoft.com/office/powerpoint/2010/main" val="248223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AT" dirty="0"/>
          </a:p>
        </p:txBody>
      </p:sp>
      <p:sp>
        <p:nvSpPr>
          <p:cNvPr id="6" name="Rectangle 6"/>
          <p:cNvSpPr>
            <a:spLocks noGrp="1" noChangeArrowheads="1"/>
          </p:cNvSpPr>
          <p:nvPr>
            <p:ph type="sldNum" sz="quarter" idx="12"/>
          </p:nvPr>
        </p:nvSpPr>
        <p:spPr>
          <a:ln/>
        </p:spPr>
        <p:txBody>
          <a:bodyPr/>
          <a:lstStyle>
            <a:lvl1pPr>
              <a:defRPr/>
            </a:lvl1pPr>
          </a:lstStyle>
          <a:p>
            <a:fld id="{80055D2E-8FF1-4ABF-8C09-BE21B49EF78B}" type="slidenum">
              <a:rPr lang="de-AT" altLang="de-DE"/>
              <a:pPr/>
              <a:t>‹Nr.›</a:t>
            </a:fld>
            <a:endParaRPr lang="de-AT" altLang="de-DE" dirty="0"/>
          </a:p>
        </p:txBody>
      </p:sp>
    </p:spTree>
    <p:extLst>
      <p:ext uri="{BB962C8B-B14F-4D97-AF65-F5344CB8AC3E}">
        <p14:creationId xmlns:p14="http://schemas.microsoft.com/office/powerpoint/2010/main" val="194784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AT"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AT" dirty="0"/>
          </a:p>
        </p:txBody>
      </p:sp>
      <p:sp>
        <p:nvSpPr>
          <p:cNvPr id="6" name="Rectangle 6"/>
          <p:cNvSpPr>
            <a:spLocks noGrp="1" noChangeArrowheads="1"/>
          </p:cNvSpPr>
          <p:nvPr>
            <p:ph type="sldNum" sz="quarter" idx="12"/>
          </p:nvPr>
        </p:nvSpPr>
        <p:spPr>
          <a:ln/>
        </p:spPr>
        <p:txBody>
          <a:bodyPr/>
          <a:lstStyle>
            <a:lvl1pPr>
              <a:defRPr/>
            </a:lvl1pPr>
          </a:lstStyle>
          <a:p>
            <a:fld id="{5E2701B2-0E81-4AEB-8E92-4C55AFF660E2}" type="slidenum">
              <a:rPr lang="de-AT" altLang="de-DE"/>
              <a:pPr/>
              <a:t>‹Nr.›</a:t>
            </a:fld>
            <a:endParaRPr lang="de-AT" altLang="de-DE" dirty="0"/>
          </a:p>
        </p:txBody>
      </p:sp>
    </p:spTree>
    <p:extLst>
      <p:ext uri="{BB962C8B-B14F-4D97-AF65-F5344CB8AC3E}">
        <p14:creationId xmlns:p14="http://schemas.microsoft.com/office/powerpoint/2010/main" val="259915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AT" dirty="0"/>
          </a:p>
        </p:txBody>
      </p:sp>
      <p:sp>
        <p:nvSpPr>
          <p:cNvPr id="6" name="Rectangle 6"/>
          <p:cNvSpPr>
            <a:spLocks noGrp="1" noChangeArrowheads="1"/>
          </p:cNvSpPr>
          <p:nvPr>
            <p:ph type="sldNum" sz="quarter" idx="12"/>
          </p:nvPr>
        </p:nvSpPr>
        <p:spPr>
          <a:ln/>
        </p:spPr>
        <p:txBody>
          <a:bodyPr/>
          <a:lstStyle>
            <a:lvl1pPr>
              <a:defRPr/>
            </a:lvl1pPr>
          </a:lstStyle>
          <a:p>
            <a:fld id="{2B532278-4080-4FF9-8E8E-9D94A560E03A}" type="slidenum">
              <a:rPr lang="de-AT" altLang="de-DE"/>
              <a:pPr/>
              <a:t>‹Nr.›</a:t>
            </a:fld>
            <a:endParaRPr lang="de-AT" altLang="de-DE" dirty="0"/>
          </a:p>
        </p:txBody>
      </p:sp>
    </p:spTree>
    <p:extLst>
      <p:ext uri="{BB962C8B-B14F-4D97-AF65-F5344CB8AC3E}">
        <p14:creationId xmlns:p14="http://schemas.microsoft.com/office/powerpoint/2010/main" val="373158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AT"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AT" dirty="0"/>
          </a:p>
        </p:txBody>
      </p:sp>
      <p:sp>
        <p:nvSpPr>
          <p:cNvPr id="7" name="Rectangle 6"/>
          <p:cNvSpPr>
            <a:spLocks noGrp="1" noChangeArrowheads="1"/>
          </p:cNvSpPr>
          <p:nvPr>
            <p:ph type="sldNum" sz="quarter" idx="12"/>
          </p:nvPr>
        </p:nvSpPr>
        <p:spPr>
          <a:ln/>
        </p:spPr>
        <p:txBody>
          <a:bodyPr/>
          <a:lstStyle>
            <a:lvl1pPr>
              <a:defRPr/>
            </a:lvl1pPr>
          </a:lstStyle>
          <a:p>
            <a:fld id="{E1A3702A-7451-4690-84F6-A65759D8ECA9}" type="slidenum">
              <a:rPr lang="de-AT" altLang="de-DE"/>
              <a:pPr/>
              <a:t>‹Nr.›</a:t>
            </a:fld>
            <a:endParaRPr lang="de-AT" altLang="de-DE" dirty="0"/>
          </a:p>
        </p:txBody>
      </p:sp>
    </p:spTree>
    <p:extLst>
      <p:ext uri="{BB962C8B-B14F-4D97-AF65-F5344CB8AC3E}">
        <p14:creationId xmlns:p14="http://schemas.microsoft.com/office/powerpoint/2010/main" val="245699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AT" dirty="0"/>
          </a:p>
        </p:txBody>
      </p:sp>
      <p:sp>
        <p:nvSpPr>
          <p:cNvPr id="8" name="Rectangle 5"/>
          <p:cNvSpPr>
            <a:spLocks noGrp="1" noChangeArrowheads="1"/>
          </p:cNvSpPr>
          <p:nvPr>
            <p:ph type="ftr" sz="quarter" idx="11"/>
          </p:nvPr>
        </p:nvSpPr>
        <p:spPr>
          <a:ln/>
        </p:spPr>
        <p:txBody>
          <a:bodyPr/>
          <a:lstStyle>
            <a:lvl1pPr>
              <a:defRPr/>
            </a:lvl1pPr>
          </a:lstStyle>
          <a:p>
            <a:pPr>
              <a:defRPr/>
            </a:pPr>
            <a:endParaRPr lang="de-AT" dirty="0"/>
          </a:p>
        </p:txBody>
      </p:sp>
      <p:sp>
        <p:nvSpPr>
          <p:cNvPr id="9" name="Rectangle 6"/>
          <p:cNvSpPr>
            <a:spLocks noGrp="1" noChangeArrowheads="1"/>
          </p:cNvSpPr>
          <p:nvPr>
            <p:ph type="sldNum" sz="quarter" idx="12"/>
          </p:nvPr>
        </p:nvSpPr>
        <p:spPr>
          <a:ln/>
        </p:spPr>
        <p:txBody>
          <a:bodyPr/>
          <a:lstStyle>
            <a:lvl1pPr>
              <a:defRPr/>
            </a:lvl1pPr>
          </a:lstStyle>
          <a:p>
            <a:fld id="{0D87F597-E6EA-4BDA-A008-A1D03E7943F1}" type="slidenum">
              <a:rPr lang="de-AT" altLang="de-DE"/>
              <a:pPr/>
              <a:t>‹Nr.›</a:t>
            </a:fld>
            <a:endParaRPr lang="de-AT" altLang="de-DE" dirty="0"/>
          </a:p>
        </p:txBody>
      </p:sp>
    </p:spTree>
    <p:extLst>
      <p:ext uri="{BB962C8B-B14F-4D97-AF65-F5344CB8AC3E}">
        <p14:creationId xmlns:p14="http://schemas.microsoft.com/office/powerpoint/2010/main" val="357911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AT"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e-AT" dirty="0"/>
          </a:p>
        </p:txBody>
      </p:sp>
      <p:sp>
        <p:nvSpPr>
          <p:cNvPr id="5" name="Rectangle 6"/>
          <p:cNvSpPr>
            <a:spLocks noGrp="1" noChangeArrowheads="1"/>
          </p:cNvSpPr>
          <p:nvPr>
            <p:ph type="sldNum" sz="quarter" idx="12"/>
          </p:nvPr>
        </p:nvSpPr>
        <p:spPr>
          <a:ln/>
        </p:spPr>
        <p:txBody>
          <a:bodyPr/>
          <a:lstStyle>
            <a:lvl1pPr>
              <a:defRPr/>
            </a:lvl1pPr>
          </a:lstStyle>
          <a:p>
            <a:fld id="{E3ED656F-0B37-4E85-91BD-2159B6E43D0F}" type="slidenum">
              <a:rPr lang="de-AT" altLang="de-DE"/>
              <a:pPr/>
              <a:t>‹Nr.›</a:t>
            </a:fld>
            <a:endParaRPr lang="de-AT" altLang="de-DE" dirty="0"/>
          </a:p>
        </p:txBody>
      </p:sp>
    </p:spTree>
    <p:extLst>
      <p:ext uri="{BB962C8B-B14F-4D97-AF65-F5344CB8AC3E}">
        <p14:creationId xmlns:p14="http://schemas.microsoft.com/office/powerpoint/2010/main" val="96787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dirty="0"/>
          </a:p>
        </p:txBody>
      </p:sp>
      <p:sp>
        <p:nvSpPr>
          <p:cNvPr id="3" name="Rectangle 5"/>
          <p:cNvSpPr>
            <a:spLocks noGrp="1" noChangeArrowheads="1"/>
          </p:cNvSpPr>
          <p:nvPr>
            <p:ph type="ftr" sz="quarter" idx="11"/>
          </p:nvPr>
        </p:nvSpPr>
        <p:spPr>
          <a:ln/>
        </p:spPr>
        <p:txBody>
          <a:bodyPr/>
          <a:lstStyle>
            <a:lvl1pPr>
              <a:defRPr/>
            </a:lvl1pPr>
          </a:lstStyle>
          <a:p>
            <a:pPr>
              <a:defRPr/>
            </a:pPr>
            <a:endParaRPr lang="de-AT" dirty="0"/>
          </a:p>
        </p:txBody>
      </p:sp>
      <p:sp>
        <p:nvSpPr>
          <p:cNvPr id="4" name="Rectangle 6"/>
          <p:cNvSpPr>
            <a:spLocks noGrp="1" noChangeArrowheads="1"/>
          </p:cNvSpPr>
          <p:nvPr>
            <p:ph type="sldNum" sz="quarter" idx="12"/>
          </p:nvPr>
        </p:nvSpPr>
        <p:spPr>
          <a:ln/>
        </p:spPr>
        <p:txBody>
          <a:bodyPr/>
          <a:lstStyle>
            <a:lvl1pPr>
              <a:defRPr/>
            </a:lvl1pPr>
          </a:lstStyle>
          <a:p>
            <a:fld id="{EE3C216D-6B4F-4280-A7B2-8415A470AF62}" type="slidenum">
              <a:rPr lang="de-AT" altLang="de-DE"/>
              <a:pPr/>
              <a:t>‹Nr.›</a:t>
            </a:fld>
            <a:endParaRPr lang="de-AT" altLang="de-DE" dirty="0"/>
          </a:p>
        </p:txBody>
      </p:sp>
    </p:spTree>
    <p:extLst>
      <p:ext uri="{BB962C8B-B14F-4D97-AF65-F5344CB8AC3E}">
        <p14:creationId xmlns:p14="http://schemas.microsoft.com/office/powerpoint/2010/main" val="102467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AT" dirty="0"/>
          </a:p>
        </p:txBody>
      </p:sp>
      <p:sp>
        <p:nvSpPr>
          <p:cNvPr id="7" name="Rectangle 6"/>
          <p:cNvSpPr>
            <a:spLocks noGrp="1" noChangeArrowheads="1"/>
          </p:cNvSpPr>
          <p:nvPr>
            <p:ph type="sldNum" sz="quarter" idx="12"/>
          </p:nvPr>
        </p:nvSpPr>
        <p:spPr>
          <a:ln/>
        </p:spPr>
        <p:txBody>
          <a:bodyPr/>
          <a:lstStyle>
            <a:lvl1pPr>
              <a:defRPr/>
            </a:lvl1pPr>
          </a:lstStyle>
          <a:p>
            <a:fld id="{D3B6B867-286D-4B5C-8767-E5C5B6BBA95D}" type="slidenum">
              <a:rPr lang="de-AT" altLang="de-DE"/>
              <a:pPr/>
              <a:t>‹Nr.›</a:t>
            </a:fld>
            <a:endParaRPr lang="de-AT" altLang="de-DE" dirty="0"/>
          </a:p>
        </p:txBody>
      </p:sp>
    </p:spTree>
    <p:extLst>
      <p:ext uri="{BB962C8B-B14F-4D97-AF65-F5344CB8AC3E}">
        <p14:creationId xmlns:p14="http://schemas.microsoft.com/office/powerpoint/2010/main" val="14169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endParaRPr lang="de-AT"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AT" dirty="0"/>
          </a:p>
        </p:txBody>
      </p:sp>
      <p:sp>
        <p:nvSpPr>
          <p:cNvPr id="7" name="Rectangle 6"/>
          <p:cNvSpPr>
            <a:spLocks noGrp="1" noChangeArrowheads="1"/>
          </p:cNvSpPr>
          <p:nvPr>
            <p:ph type="sldNum" sz="quarter" idx="12"/>
          </p:nvPr>
        </p:nvSpPr>
        <p:spPr>
          <a:ln/>
        </p:spPr>
        <p:txBody>
          <a:bodyPr/>
          <a:lstStyle>
            <a:lvl1pPr>
              <a:defRPr/>
            </a:lvl1pPr>
          </a:lstStyle>
          <a:p>
            <a:fld id="{C91E84C2-D89B-456B-A438-0D2FA264F1E8}" type="slidenum">
              <a:rPr lang="de-AT" altLang="de-DE"/>
              <a:pPr/>
              <a:t>‹Nr.›</a:t>
            </a:fld>
            <a:endParaRPr lang="de-AT" altLang="de-DE" dirty="0"/>
          </a:p>
        </p:txBody>
      </p:sp>
    </p:spTree>
    <p:extLst>
      <p:ext uri="{BB962C8B-B14F-4D97-AF65-F5344CB8AC3E}">
        <p14:creationId xmlns:p14="http://schemas.microsoft.com/office/powerpoint/2010/main" val="415769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altLang="de-DE" smtClean="0"/>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smtClean="0"/>
              <a:t>Textmasterformate durch Klicken bearbeiten</a:t>
            </a:r>
          </a:p>
          <a:p>
            <a:pPr lvl="1"/>
            <a:r>
              <a:rPr lang="de-AT" altLang="de-DE" smtClean="0"/>
              <a:t>Zweite Ebene</a:t>
            </a:r>
          </a:p>
          <a:p>
            <a:pPr lvl="2"/>
            <a:r>
              <a:rPr lang="de-AT" altLang="de-DE" smtClean="0"/>
              <a:t>Dritte Ebene</a:t>
            </a:r>
          </a:p>
          <a:p>
            <a:pPr lvl="3"/>
            <a:r>
              <a:rPr lang="de-AT" altLang="de-DE" smtClean="0"/>
              <a:t>Vierte Ebene</a:t>
            </a:r>
          </a:p>
          <a:p>
            <a:pPr lvl="4"/>
            <a:r>
              <a:rPr lang="de-AT"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AT"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AT"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95F0E48-842B-498A-9EDD-6508B8616581}" type="slidenum">
              <a:rPr lang="de-AT" altLang="de-DE"/>
              <a:pPr/>
              <a:t>‹Nr.›</a:t>
            </a:fld>
            <a:endParaRPr lang="de-AT" alt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34" charset="0"/>
        </a:defRPr>
      </a:lvl2pPr>
      <a:lvl3pPr algn="ctr" rtl="0" eaLnBrk="0" fontAlgn="base" hangingPunct="0">
        <a:spcBef>
          <a:spcPct val="0"/>
        </a:spcBef>
        <a:spcAft>
          <a:spcPct val="0"/>
        </a:spcAft>
        <a:defRPr sz="4400">
          <a:solidFill>
            <a:schemeClr val="tx2"/>
          </a:solidFill>
          <a:latin typeface="Trebuchet MS" pitchFamily="34" charset="0"/>
        </a:defRPr>
      </a:lvl3pPr>
      <a:lvl4pPr algn="ctr" rtl="0" eaLnBrk="0" fontAlgn="base" hangingPunct="0">
        <a:spcBef>
          <a:spcPct val="0"/>
        </a:spcBef>
        <a:spcAft>
          <a:spcPct val="0"/>
        </a:spcAft>
        <a:defRPr sz="4400">
          <a:solidFill>
            <a:schemeClr val="tx2"/>
          </a:solidFill>
          <a:latin typeface="Trebuchet MS" pitchFamily="34" charset="0"/>
        </a:defRPr>
      </a:lvl4pPr>
      <a:lvl5pPr algn="ctr" rtl="0" eaLnBrk="0" fontAlgn="base" hangingPunct="0">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jp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fik 5" descr="titel.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22363" y="20638"/>
            <a:ext cx="6950075"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0352" y="260648"/>
            <a:ext cx="1163972" cy="5363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Grafik 4" descr="Holz_arbeitet.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1563" y="-95250"/>
            <a:ext cx="7072312" cy="709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0352" y="260648"/>
            <a:ext cx="1163972" cy="53630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nvSpPr>
        <p:spPr>
          <a:xfrm>
            <a:off x="-357188" y="908720"/>
            <a:ext cx="5500688" cy="5214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r>
              <a:rPr lang="de-AT" sz="2400" b="1" dirty="0">
                <a:solidFill>
                  <a:schemeClr val="tx1"/>
                </a:solidFill>
                <a:latin typeface="Arial" panose="020B0604020202020204" pitchFamily="34" charset="0"/>
                <a:cs typeface="Arial" panose="020B0604020202020204" pitchFamily="34" charset="0"/>
              </a:rPr>
              <a:t>Freunde</a:t>
            </a:r>
          </a:p>
        </p:txBody>
      </p:sp>
      <p:sp>
        <p:nvSpPr>
          <p:cNvPr id="12" name="Rechteck 11"/>
          <p:cNvSpPr/>
          <p:nvPr/>
        </p:nvSpPr>
        <p:spPr>
          <a:xfrm>
            <a:off x="4572000" y="908720"/>
            <a:ext cx="4332325" cy="5734968"/>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de-AT" dirty="0"/>
          </a:p>
        </p:txBody>
      </p:sp>
      <p:sp>
        <p:nvSpPr>
          <p:cNvPr id="12292" name="Textfeld 7"/>
          <p:cNvSpPr txBox="1">
            <a:spLocks noChangeArrowheads="1"/>
          </p:cNvSpPr>
          <p:nvPr/>
        </p:nvSpPr>
        <p:spPr bwMode="auto">
          <a:xfrm>
            <a:off x="4716017" y="1005691"/>
            <a:ext cx="4188308" cy="56938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2000" b="1" dirty="0">
                <a:latin typeface="Arial" panose="020B0604020202020204" pitchFamily="34" charset="0"/>
                <a:cs typeface="Arial" panose="020B0604020202020204" pitchFamily="34" charset="0"/>
              </a:rPr>
              <a:t>Experiment: </a:t>
            </a:r>
          </a:p>
          <a:p>
            <a:pPr eaLnBrk="1" hangingPunct="1"/>
            <a:r>
              <a:rPr lang="de-AT" altLang="de-DE" sz="2000" b="1" dirty="0">
                <a:latin typeface="Arial" panose="020B0604020202020204" pitchFamily="34" charset="0"/>
                <a:cs typeface="Arial" panose="020B0604020202020204" pitchFamily="34" charset="0"/>
              </a:rPr>
              <a:t>Kenne ich jemanden, der in diesen Branchen arbeitet</a:t>
            </a:r>
            <a:r>
              <a:rPr lang="de-AT" altLang="de-DE" sz="2000" b="1" dirty="0" smtClean="0">
                <a:latin typeface="Arial" panose="020B0604020202020204" pitchFamily="34" charset="0"/>
                <a:cs typeface="Arial" panose="020B0604020202020204" pitchFamily="34" charset="0"/>
              </a:rPr>
              <a:t>?</a:t>
            </a:r>
          </a:p>
          <a:p>
            <a:pPr eaLnBrk="1" hangingPunct="1"/>
            <a:r>
              <a:rPr lang="de-AT" altLang="de-DE" sz="2000" b="1" dirty="0" smtClean="0">
                <a:latin typeface="Arial" panose="020B0604020202020204" pitchFamily="34" charset="0"/>
                <a:cs typeface="Arial" panose="020B0604020202020204" pitchFamily="34" charset="0"/>
              </a:rPr>
              <a:t> </a:t>
            </a:r>
            <a:endParaRPr lang="de-AT" altLang="de-DE" sz="2000" b="1" dirty="0">
              <a:latin typeface="Arial" panose="020B0604020202020204" pitchFamily="34" charset="0"/>
              <a:cs typeface="Arial" panose="020B0604020202020204" pitchFamily="34" charset="0"/>
            </a:endParaRPr>
          </a:p>
          <a:p>
            <a:pPr eaLnBrk="1" hangingPunct="1"/>
            <a:endParaRPr lang="de-AT" altLang="de-DE" sz="2000" b="1"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de-AT" altLang="de-DE" sz="2000"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Forst (Förster, Forstfacharbeiter</a:t>
            </a:r>
            <a:r>
              <a:rPr lang="de-AT" altLang="de-DE" sz="2000" dirty="0">
                <a:latin typeface="Arial" panose="020B0604020202020204" pitchFamily="34" charset="0"/>
                <a:cs typeface="Arial" panose="020B0604020202020204" pitchFamily="34" charset="0"/>
              </a:rPr>
              <a:t>, </a:t>
            </a:r>
          </a:p>
          <a:p>
            <a:pPr eaLnBrk="1" hangingPunct="1"/>
            <a:r>
              <a:rPr lang="de-AT" altLang="de-DE" sz="2000" dirty="0">
                <a:latin typeface="Arial" panose="020B0604020202020204" pitchFamily="34" charset="0"/>
                <a:cs typeface="Arial" panose="020B0604020202020204" pitchFamily="34" charset="0"/>
              </a:rPr>
              <a:t>  Waldaufseher, </a:t>
            </a:r>
            <a:r>
              <a:rPr lang="de-AT" altLang="de-DE" sz="2000" dirty="0" smtClean="0">
                <a:latin typeface="Arial" panose="020B0604020202020204" pitchFamily="34" charset="0"/>
                <a:cs typeface="Arial" panose="020B0604020202020204" pitchFamily="34" charset="0"/>
              </a:rPr>
              <a:t>Waldbesitzer)</a:t>
            </a:r>
            <a:endParaRPr lang="de-AT" altLang="de-DE" sz="2000" dirty="0">
              <a:latin typeface="Arial" panose="020B0604020202020204" pitchFamily="34" charset="0"/>
              <a:cs typeface="Arial" panose="020B0604020202020204" pitchFamily="34" charset="0"/>
            </a:endParaRPr>
          </a:p>
          <a:p>
            <a:pPr eaLnBrk="1" hangingPunct="1"/>
            <a:endParaRPr lang="de-AT" altLang="de-DE" sz="2000" b="1"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de-AT" altLang="de-DE" sz="2000" dirty="0">
                <a:latin typeface="Arial" panose="020B0604020202020204" pitchFamily="34" charset="0"/>
                <a:cs typeface="Arial" panose="020B0604020202020204" pitchFamily="34" charset="0"/>
              </a:rPr>
              <a:t> Papier- und </a:t>
            </a:r>
            <a:r>
              <a:rPr lang="de-AT" altLang="de-DE" sz="2000" dirty="0" smtClean="0">
                <a:latin typeface="Arial" panose="020B0604020202020204" pitchFamily="34" charset="0"/>
                <a:cs typeface="Arial" panose="020B0604020202020204" pitchFamily="34" charset="0"/>
              </a:rPr>
              <a:t>Kartonerzeuger</a:t>
            </a:r>
            <a:endParaRPr lang="de-AT" altLang="de-DE" sz="2000" dirty="0">
              <a:latin typeface="Arial" panose="020B0604020202020204" pitchFamily="34" charset="0"/>
              <a:cs typeface="Arial" panose="020B0604020202020204" pitchFamily="34" charset="0"/>
            </a:endParaRPr>
          </a:p>
          <a:p>
            <a:pPr eaLnBrk="1" hangingPunct="1"/>
            <a:endParaRPr lang="de-AT" altLang="de-DE" sz="20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de-AT" altLang="de-DE" sz="2000"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Sägewerk</a:t>
            </a:r>
            <a:r>
              <a:rPr lang="de-AT" altLang="de-DE" sz="2000"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Holzindustrie</a:t>
            </a:r>
          </a:p>
          <a:p>
            <a:pPr eaLnBrk="1" hangingPunct="1"/>
            <a:endParaRPr lang="de-AT" altLang="de-DE" sz="20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de-AT" altLang="de-DE" sz="2000"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Holz- </a:t>
            </a:r>
            <a:r>
              <a:rPr lang="de-AT" altLang="de-DE" sz="2000" dirty="0">
                <a:latin typeface="Arial" panose="020B0604020202020204" pitchFamily="34" charset="0"/>
                <a:cs typeface="Arial" panose="020B0604020202020204" pitchFamily="34" charset="0"/>
              </a:rPr>
              <a:t>und </a:t>
            </a:r>
            <a:r>
              <a:rPr lang="de-AT" altLang="de-DE" sz="2000" dirty="0" smtClean="0">
                <a:latin typeface="Arial" panose="020B0604020202020204" pitchFamily="34" charset="0"/>
                <a:cs typeface="Arial" panose="020B0604020202020204" pitchFamily="34" charset="0"/>
              </a:rPr>
              <a:t>Baustoffhandel</a:t>
            </a:r>
          </a:p>
          <a:p>
            <a:pPr eaLnBrk="1" hangingPunct="1">
              <a:buFont typeface="Arial" panose="020B0604020202020204" pitchFamily="34" charset="0"/>
              <a:buChar char="•"/>
            </a:pPr>
            <a:endParaRPr lang="de-AT" altLang="de-DE" sz="20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de-AT" altLang="de-DE" sz="2000" dirty="0" smtClean="0">
                <a:latin typeface="Arial" panose="020B0604020202020204" pitchFamily="34" charset="0"/>
                <a:cs typeface="Arial" panose="020B0604020202020204" pitchFamily="34" charset="0"/>
              </a:rPr>
              <a:t> Tischlerei</a:t>
            </a:r>
            <a:endParaRPr lang="de-AT" altLang="de-DE" sz="2000" dirty="0">
              <a:latin typeface="Arial" panose="020B0604020202020204" pitchFamily="34" charset="0"/>
              <a:cs typeface="Arial" panose="020B0604020202020204" pitchFamily="34" charset="0"/>
            </a:endParaRPr>
          </a:p>
          <a:p>
            <a:pPr eaLnBrk="1" hangingPunct="1"/>
            <a:endParaRPr lang="de-AT" altLang="de-DE" sz="20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de-AT" altLang="de-DE" sz="2000"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Holzbau / Zimmerei</a:t>
            </a:r>
            <a:endParaRPr lang="de-AT" altLang="de-DE" sz="2000" dirty="0">
              <a:latin typeface="Arial" panose="020B0604020202020204" pitchFamily="34" charset="0"/>
              <a:cs typeface="Arial" panose="020B0604020202020204" pitchFamily="34" charset="0"/>
            </a:endParaRPr>
          </a:p>
          <a:p>
            <a:pPr eaLnBrk="1" hangingPunct="1"/>
            <a:endParaRPr lang="de-AT" altLang="de-DE" sz="2400" dirty="0">
              <a:latin typeface="Arial" panose="020B0604020202020204" pitchFamily="34" charset="0"/>
              <a:cs typeface="Arial" panose="020B0604020202020204" pitchFamily="34" charset="0"/>
            </a:endParaRPr>
          </a:p>
        </p:txBody>
      </p:sp>
      <p:cxnSp>
        <p:nvCxnSpPr>
          <p:cNvPr id="8" name="Gerade Verbindung 7"/>
          <p:cNvCxnSpPr/>
          <p:nvPr/>
        </p:nvCxnSpPr>
        <p:spPr>
          <a:xfrm rot="5400000">
            <a:off x="1143001" y="3429000"/>
            <a:ext cx="6858000" cy="31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500063" y="1714500"/>
            <a:ext cx="3714750" cy="3571875"/>
          </a:xfrm>
          <a:prstGeom prst="ellipse">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endParaRPr lang="de-AT" dirty="0"/>
          </a:p>
          <a:p>
            <a:pPr algn="ctr">
              <a:defRPr/>
            </a:pPr>
            <a:r>
              <a:rPr lang="de-AT" sz="2400" b="1" dirty="0">
                <a:solidFill>
                  <a:schemeClr val="tx1"/>
                </a:solidFill>
                <a:latin typeface="Arial" panose="020B0604020202020204" pitchFamily="34" charset="0"/>
                <a:cs typeface="Arial" panose="020B0604020202020204" pitchFamily="34" charset="0"/>
              </a:rPr>
              <a:t>Verwandte</a:t>
            </a:r>
          </a:p>
          <a:p>
            <a:pPr algn="ctr">
              <a:defRPr/>
            </a:pPr>
            <a:endParaRPr lang="de-AT" dirty="0"/>
          </a:p>
        </p:txBody>
      </p:sp>
      <p:sp>
        <p:nvSpPr>
          <p:cNvPr id="9" name="Ellipse 8"/>
          <p:cNvSpPr/>
          <p:nvPr/>
        </p:nvSpPr>
        <p:spPr>
          <a:xfrm>
            <a:off x="1500188" y="2571750"/>
            <a:ext cx="1785937" cy="1857375"/>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de-AT" sz="2400" b="1" dirty="0">
                <a:latin typeface="Arial" panose="020B0604020202020204" pitchFamily="34" charset="0"/>
                <a:cs typeface="Arial" panose="020B0604020202020204" pitchFamily="34" charset="0"/>
              </a:rPr>
              <a:t>Familie</a:t>
            </a:r>
          </a:p>
        </p:txBody>
      </p:sp>
      <p:pic>
        <p:nvPicPr>
          <p:cNvPr id="13" name="Grafik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260648"/>
            <a:ext cx="1163972" cy="5363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feld 7"/>
          <p:cNvSpPr txBox="1">
            <a:spLocks noChangeArrowheads="1"/>
          </p:cNvSpPr>
          <p:nvPr/>
        </p:nvSpPr>
        <p:spPr bwMode="auto">
          <a:xfrm>
            <a:off x="4716017" y="1005691"/>
            <a:ext cx="4188308" cy="563231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2000" b="1" dirty="0" smtClean="0">
                <a:latin typeface="Arial" panose="020B0604020202020204" pitchFamily="34" charset="0"/>
                <a:cs typeface="Arial" panose="020B0604020202020204" pitchFamily="34" charset="0"/>
              </a:rPr>
              <a:t>Holz arbeitet</a:t>
            </a:r>
          </a:p>
          <a:p>
            <a:pPr eaLnBrk="1" hangingPunct="1"/>
            <a:r>
              <a:rPr lang="de-AT" altLang="de-DE" sz="2000" b="1" dirty="0" smtClean="0">
                <a:latin typeface="Arial" panose="020B0604020202020204" pitchFamily="34" charset="0"/>
                <a:cs typeface="Arial" panose="020B0604020202020204" pitchFamily="34" charset="0"/>
              </a:rPr>
              <a:t> </a:t>
            </a:r>
            <a:endParaRPr lang="de-AT" altLang="de-DE" sz="2000" b="1" dirty="0">
              <a:latin typeface="Arial" panose="020B0604020202020204" pitchFamily="34" charset="0"/>
              <a:cs typeface="Arial" panose="020B0604020202020204" pitchFamily="34" charset="0"/>
            </a:endParaRPr>
          </a:p>
          <a:p>
            <a:pPr eaLnBrk="1" hangingPunct="1"/>
            <a:endParaRPr lang="de-AT" altLang="de-DE" sz="2000" b="1" dirty="0">
              <a:latin typeface="Arial" panose="020B0604020202020204" pitchFamily="34" charset="0"/>
              <a:cs typeface="Arial" panose="020B0604020202020204" pitchFamily="34" charset="0"/>
            </a:endParaRPr>
          </a:p>
          <a:p>
            <a:pPr eaLnBrk="1" hangingPunct="1"/>
            <a:r>
              <a:rPr lang="de-AT" altLang="de-DE" sz="2000" dirty="0" smtClean="0">
                <a:latin typeface="Arial" panose="020B0604020202020204" pitchFamily="34" charset="0"/>
                <a:cs typeface="Arial" panose="020B0604020202020204" pitchFamily="34" charset="0"/>
              </a:rPr>
              <a:t>Rund 33.000 Menschen beziehen in Tirol Einkommen aus der Forst- und Holzwirtschaft.</a:t>
            </a:r>
          </a:p>
          <a:p>
            <a:pPr eaLnBrk="1" hangingPunct="1"/>
            <a:endParaRPr lang="de-AT" altLang="de-DE" sz="2000" dirty="0">
              <a:latin typeface="Arial" panose="020B0604020202020204" pitchFamily="34" charset="0"/>
              <a:cs typeface="Arial" panose="020B0604020202020204" pitchFamily="34" charset="0"/>
            </a:endParaRPr>
          </a:p>
          <a:p>
            <a:pPr eaLnBrk="1" hangingPunct="1"/>
            <a:r>
              <a:rPr lang="de-AT" altLang="de-DE" sz="2000" dirty="0" smtClean="0">
                <a:latin typeface="Arial" panose="020B0604020202020204" pitchFamily="34" charset="0"/>
                <a:cs typeface="Arial" panose="020B0604020202020204" pitchFamily="34" charset="0"/>
              </a:rPr>
              <a:t>Berufe entlang der Wertschöpfungskette:</a:t>
            </a:r>
          </a:p>
          <a:p>
            <a:pPr eaLnBrk="1" hangingPunct="1"/>
            <a:endParaRPr lang="de-AT" altLang="de-DE" sz="2000" dirty="0">
              <a:latin typeface="Arial" panose="020B0604020202020204" pitchFamily="34" charset="0"/>
              <a:cs typeface="Arial" panose="020B0604020202020204" pitchFamily="34" charset="0"/>
            </a:endParaRPr>
          </a:p>
          <a:p>
            <a:pPr eaLnBrk="1" hangingPunct="1"/>
            <a:r>
              <a:rPr lang="de-AT" altLang="de-DE" sz="2000" dirty="0" smtClean="0">
                <a:latin typeface="Arial" panose="020B0604020202020204" pitchFamily="34" charset="0"/>
                <a:cs typeface="Arial" panose="020B0604020202020204" pitchFamily="34" charset="0"/>
              </a:rPr>
              <a:t>Förster/in, </a:t>
            </a:r>
          </a:p>
          <a:p>
            <a:pPr eaLnBrk="1" hangingPunct="1"/>
            <a:r>
              <a:rPr lang="de-AT" altLang="de-DE" sz="2000" dirty="0" smtClean="0">
                <a:latin typeface="Arial" panose="020B0604020202020204" pitchFamily="34" charset="0"/>
                <a:cs typeface="Arial" panose="020B0604020202020204" pitchFamily="34" charset="0"/>
              </a:rPr>
              <a:t>Forstfacharbeiter/in,</a:t>
            </a:r>
          </a:p>
          <a:p>
            <a:pPr eaLnBrk="1" hangingPunct="1"/>
            <a:r>
              <a:rPr lang="de-AT" altLang="de-DE" sz="2000" dirty="0" smtClean="0">
                <a:latin typeface="Arial" panose="020B0604020202020204" pitchFamily="34" charset="0"/>
                <a:cs typeface="Arial" panose="020B0604020202020204" pitchFamily="34" charset="0"/>
              </a:rPr>
              <a:t>Forsttechniker/in </a:t>
            </a:r>
          </a:p>
          <a:p>
            <a:pPr eaLnBrk="1" hangingPunct="1"/>
            <a:r>
              <a:rPr lang="de-AT" altLang="de-DE" sz="2000" dirty="0" smtClean="0">
                <a:latin typeface="Arial" panose="020B0604020202020204" pitchFamily="34" charset="0"/>
                <a:cs typeface="Arial" panose="020B0604020202020204" pitchFamily="34" charset="0"/>
              </a:rPr>
              <a:t>Holztechniker/in, </a:t>
            </a:r>
          </a:p>
          <a:p>
            <a:pPr eaLnBrk="1" hangingPunct="1"/>
            <a:r>
              <a:rPr lang="de-AT" altLang="de-DE" sz="2000" dirty="0" smtClean="0">
                <a:latin typeface="Arial" panose="020B0604020202020204" pitchFamily="34" charset="0"/>
                <a:cs typeface="Arial" panose="020B0604020202020204" pitchFamily="34" charset="0"/>
              </a:rPr>
              <a:t>Zimmerer/in, </a:t>
            </a:r>
          </a:p>
          <a:p>
            <a:pPr eaLnBrk="1" hangingPunct="1"/>
            <a:r>
              <a:rPr lang="de-AT" altLang="de-DE" sz="2000" dirty="0" smtClean="0">
                <a:latin typeface="Arial" panose="020B0604020202020204" pitchFamily="34" charset="0"/>
                <a:cs typeface="Arial" panose="020B0604020202020204" pitchFamily="34" charset="0"/>
              </a:rPr>
              <a:t>Tischler/in, </a:t>
            </a:r>
          </a:p>
          <a:p>
            <a:pPr eaLnBrk="1" hangingPunct="1"/>
            <a:r>
              <a:rPr lang="de-AT" altLang="de-DE" sz="2000" dirty="0" smtClean="0">
                <a:latin typeface="Arial" panose="020B0604020202020204" pitchFamily="34" charset="0"/>
                <a:cs typeface="Arial" panose="020B0604020202020204" pitchFamily="34" charset="0"/>
              </a:rPr>
              <a:t>Instrumentenbauer/in</a:t>
            </a:r>
          </a:p>
          <a:p>
            <a:pPr eaLnBrk="1" hangingPunct="1"/>
            <a:r>
              <a:rPr lang="de-AT" altLang="de-DE" sz="2000" dirty="0" smtClean="0">
                <a:latin typeface="Arial" panose="020B0604020202020204" pitchFamily="34" charset="0"/>
                <a:cs typeface="Arial" panose="020B0604020202020204" pitchFamily="34" charset="0"/>
              </a:rPr>
              <a:t>…</a:t>
            </a:r>
            <a:endParaRPr lang="de-AT" altLang="de-DE" sz="2400" dirty="0">
              <a:latin typeface="Arial" panose="020B0604020202020204" pitchFamily="34" charset="0"/>
              <a:cs typeface="Arial" panose="020B0604020202020204" pitchFamily="34" charset="0"/>
            </a:endParaRPr>
          </a:p>
        </p:txBody>
      </p:sp>
      <p:cxnSp>
        <p:nvCxnSpPr>
          <p:cNvPr id="8" name="Gerade Verbindung 7"/>
          <p:cNvCxnSpPr/>
          <p:nvPr/>
        </p:nvCxnSpPr>
        <p:spPr>
          <a:xfrm rot="5400000">
            <a:off x="1143001" y="3429000"/>
            <a:ext cx="6858000" cy="3175"/>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13" name="Grafik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260648"/>
            <a:ext cx="1163972" cy="536303"/>
          </a:xfrm>
          <a:prstGeom prst="rect">
            <a:avLst/>
          </a:prstGeom>
        </p:spPr>
      </p:pic>
      <p:pic>
        <p:nvPicPr>
          <p:cNvPr id="2" name="Grafik 1"/>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a:ext>
            </a:extLst>
          </a:blip>
          <a:stretch>
            <a:fillRect/>
          </a:stretch>
        </p:blipFill>
        <p:spPr>
          <a:xfrm>
            <a:off x="2857" y="0"/>
            <a:ext cx="4569143" cy="6858000"/>
          </a:xfrm>
          <a:prstGeom prst="rect">
            <a:avLst/>
          </a:prstGeom>
          <a:ln>
            <a:solidFill>
              <a:schemeClr val="bg2"/>
            </a:solidFill>
          </a:ln>
        </p:spPr>
      </p:pic>
    </p:spTree>
    <p:extLst>
      <p:ext uri="{BB962C8B-B14F-4D97-AF65-F5344CB8AC3E}">
        <p14:creationId xmlns:p14="http://schemas.microsoft.com/office/powerpoint/2010/main" val="2965596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feld 7"/>
          <p:cNvSpPr txBox="1">
            <a:spLocks noChangeArrowheads="1"/>
          </p:cNvSpPr>
          <p:nvPr/>
        </p:nvSpPr>
        <p:spPr bwMode="auto">
          <a:xfrm>
            <a:off x="4786313" y="1352957"/>
            <a:ext cx="412358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2000" b="1" dirty="0">
                <a:latin typeface="Arial" panose="020B0604020202020204" pitchFamily="34" charset="0"/>
                <a:cs typeface="Arial" panose="020B0604020202020204" pitchFamily="34" charset="0"/>
              </a:rPr>
              <a:t>Außenhandel</a:t>
            </a:r>
          </a:p>
          <a:p>
            <a:pPr eaLnBrk="1" hangingPunct="1"/>
            <a:endParaRPr lang="de-AT" altLang="de-DE" sz="2000" dirty="0">
              <a:latin typeface="Arial" panose="020B0604020202020204" pitchFamily="34" charset="0"/>
              <a:cs typeface="Arial" panose="020B0604020202020204" pitchFamily="34" charset="0"/>
            </a:endParaRPr>
          </a:p>
          <a:p>
            <a:pPr eaLnBrk="1" hangingPunct="1"/>
            <a:r>
              <a:rPr lang="de-AT" altLang="de-DE" sz="2000" dirty="0">
                <a:latin typeface="Arial" panose="020B0604020202020204" pitchFamily="34" charset="0"/>
                <a:cs typeface="Arial" panose="020B0604020202020204" pitchFamily="34" charset="0"/>
              </a:rPr>
              <a:t>Exportquote der Holzwirtschaft liegt bei ca. 70 %. </a:t>
            </a:r>
          </a:p>
          <a:p>
            <a:pPr eaLnBrk="1" hangingPunct="1"/>
            <a:endParaRPr lang="de-AT" altLang="de-DE" sz="2000" dirty="0">
              <a:latin typeface="Arial" panose="020B0604020202020204" pitchFamily="34" charset="0"/>
              <a:cs typeface="Arial" panose="020B0604020202020204" pitchFamily="34" charset="0"/>
            </a:endParaRPr>
          </a:p>
          <a:p>
            <a:pPr eaLnBrk="1" hangingPunct="1"/>
            <a:r>
              <a:rPr lang="de-AT" altLang="de-DE" sz="2000" dirty="0">
                <a:latin typeface="Arial" panose="020B0604020202020204" pitchFamily="34" charset="0"/>
                <a:cs typeface="Arial" panose="020B0604020202020204" pitchFamily="34" charset="0"/>
              </a:rPr>
              <a:t>Nach dem Tourismus </a:t>
            </a:r>
            <a:r>
              <a:rPr lang="de-AT" altLang="de-DE" sz="2000" dirty="0" smtClean="0">
                <a:latin typeface="Arial" panose="020B0604020202020204" pitchFamily="34" charset="0"/>
                <a:cs typeface="Arial" panose="020B0604020202020204" pitchFamily="34" charset="0"/>
              </a:rPr>
              <a:t>ist die Forst- und Holzwirtschaft der </a:t>
            </a:r>
            <a:r>
              <a:rPr lang="de-AT" altLang="de-DE" sz="2000" dirty="0">
                <a:latin typeface="Arial" panose="020B0604020202020204" pitchFamily="34" charset="0"/>
                <a:cs typeface="Arial" panose="020B0604020202020204" pitchFamily="34" charset="0"/>
              </a:rPr>
              <a:t>wichtigste Devisenbringer Österreichs. </a:t>
            </a:r>
          </a:p>
          <a:p>
            <a:pPr eaLnBrk="1" hangingPunct="1"/>
            <a:endParaRPr lang="de-AT" altLang="de-DE" sz="2000" dirty="0">
              <a:latin typeface="Arial" panose="020B0604020202020204" pitchFamily="34" charset="0"/>
              <a:cs typeface="Arial" panose="020B0604020202020204" pitchFamily="34" charset="0"/>
            </a:endParaRPr>
          </a:p>
          <a:p>
            <a:pPr eaLnBrk="1" hangingPunct="1"/>
            <a:r>
              <a:rPr lang="de-AT" altLang="de-DE" sz="2000" dirty="0" smtClean="0">
                <a:latin typeface="Arial" panose="020B0604020202020204" pitchFamily="34" charset="0"/>
                <a:cs typeface="Arial" panose="020B0604020202020204" pitchFamily="34" charset="0"/>
              </a:rPr>
              <a:t>Handel hauptsächlich </a:t>
            </a:r>
            <a:r>
              <a:rPr lang="de-AT" altLang="de-DE" sz="2000" dirty="0">
                <a:latin typeface="Arial" panose="020B0604020202020204" pitchFamily="34" charset="0"/>
                <a:cs typeface="Arial" panose="020B0604020202020204" pitchFamily="34" charset="0"/>
              </a:rPr>
              <a:t>innerhalb der </a:t>
            </a:r>
            <a:r>
              <a:rPr lang="de-AT" altLang="de-DE" sz="2000" dirty="0" smtClean="0">
                <a:latin typeface="Arial" panose="020B0604020202020204" pitchFamily="34" charset="0"/>
                <a:cs typeface="Arial" panose="020B0604020202020204" pitchFamily="34" charset="0"/>
              </a:rPr>
              <a:t>EU. </a:t>
            </a:r>
            <a:r>
              <a:rPr lang="de-AT" altLang="de-DE" sz="2000" dirty="0">
                <a:latin typeface="Arial" panose="020B0604020202020204" pitchFamily="34" charset="0"/>
                <a:cs typeface="Arial" panose="020B0604020202020204" pitchFamily="34" charset="0"/>
              </a:rPr>
              <a:t>D</a:t>
            </a:r>
            <a:r>
              <a:rPr lang="de-AT" altLang="de-DE" sz="2000" dirty="0" smtClean="0">
                <a:latin typeface="Arial" panose="020B0604020202020204" pitchFamily="34" charset="0"/>
                <a:cs typeface="Arial" panose="020B0604020202020204" pitchFamily="34" charset="0"/>
              </a:rPr>
              <a:t>ie </a:t>
            </a:r>
            <a:r>
              <a:rPr lang="de-AT" altLang="de-DE" sz="2000" dirty="0">
                <a:latin typeface="Arial" panose="020B0604020202020204" pitchFamily="34" charset="0"/>
                <a:cs typeface="Arial" panose="020B0604020202020204" pitchFamily="34" charset="0"/>
              </a:rPr>
              <a:t>größten Abnehmer sind Deutschland und Italien. </a:t>
            </a: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12" y="-26214"/>
            <a:ext cx="4589476" cy="6884214"/>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rafik 4" descr="Holz_Saege.jpg"/>
          <p:cNvPicPr>
            <a:picLocks noChangeAspect="1"/>
          </p:cNvPicPr>
          <p:nvPr/>
        </p:nvPicPr>
        <p:blipFill>
          <a:blip r:embed="rId2" cstate="screen">
            <a:clrChange>
              <a:clrFrom>
                <a:srgbClr val="FFFEFB"/>
              </a:clrFrom>
              <a:clrTo>
                <a:srgbClr val="FFFEFB">
                  <a:alpha val="0"/>
                </a:srgbClr>
              </a:clrTo>
            </a:clrChange>
            <a:extLst>
              <a:ext uri="{28A0092B-C50C-407E-A947-70E740481C1C}">
                <a14:useLocalDpi xmlns:a14="http://schemas.microsoft.com/office/drawing/2010/main"/>
              </a:ext>
            </a:extLst>
          </a:blip>
          <a:srcRect/>
          <a:stretch>
            <a:fillRect/>
          </a:stretch>
        </p:blipFill>
        <p:spPr bwMode="auto">
          <a:xfrm>
            <a:off x="1214438" y="0"/>
            <a:ext cx="6929437" cy="673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extLst>
      <p:ext uri="{BB962C8B-B14F-4D97-AF65-F5344CB8AC3E}">
        <p14:creationId xmlns:p14="http://schemas.microsoft.com/office/powerpoint/2010/main" val="1401316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5" name="Textfeld 7"/>
          <p:cNvSpPr txBox="1">
            <a:spLocks noChangeArrowheads="1"/>
          </p:cNvSpPr>
          <p:nvPr/>
        </p:nvSpPr>
        <p:spPr bwMode="auto">
          <a:xfrm>
            <a:off x="4759068" y="1124744"/>
            <a:ext cx="4384932" cy="5478423"/>
          </a:xfrm>
          <a:prstGeom prst="rect">
            <a:avLst/>
          </a:prstGeom>
          <a:noFill/>
          <a:ln w="9525">
            <a:noFill/>
            <a:miter lim="800000"/>
            <a:headEnd/>
            <a:tailEnd/>
          </a:ln>
        </p:spPr>
        <p:txBody>
          <a:bodyPr wrap="square">
            <a:spAutoFit/>
          </a:bodyPr>
          <a:lstStyle/>
          <a:p>
            <a:pPr>
              <a:defRPr/>
            </a:pPr>
            <a:r>
              <a:rPr lang="de-AT" sz="2000" b="1" dirty="0" smtClean="0">
                <a:latin typeface="Arial" panose="020B0604020202020204" pitchFamily="34" charset="0"/>
                <a:cs typeface="Arial" panose="020B0604020202020204" pitchFamily="34" charset="0"/>
              </a:rPr>
              <a:t>Die Tiroler </a:t>
            </a:r>
          </a:p>
          <a:p>
            <a:pPr>
              <a:defRPr/>
            </a:pPr>
            <a:r>
              <a:rPr lang="de-AT" sz="2000" b="1" dirty="0" smtClean="0">
                <a:latin typeface="Arial" panose="020B0604020202020204" pitchFamily="34" charset="0"/>
                <a:cs typeface="Arial" panose="020B0604020202020204" pitchFamily="34" charset="0"/>
              </a:rPr>
              <a:t>Holz- und Sägeindustrie</a:t>
            </a:r>
            <a:endParaRPr lang="de-AT" sz="2000" b="1" dirty="0">
              <a:latin typeface="Arial" panose="020B0604020202020204" pitchFamily="34" charset="0"/>
              <a:cs typeface="Arial" panose="020B0604020202020204" pitchFamily="34" charset="0"/>
            </a:endParaRPr>
          </a:p>
          <a:p>
            <a:pPr marL="469900" indent="-469900">
              <a:lnSpc>
                <a:spcPct val="90000"/>
              </a:lnSpc>
              <a:spcBef>
                <a:spcPct val="20000"/>
              </a:spcBef>
              <a:buClr>
                <a:srgbClr val="ED1C24"/>
              </a:buClr>
              <a:defRPr/>
            </a:pPr>
            <a:endParaRPr lang="de-AT" sz="2000" dirty="0">
              <a:latin typeface="Arial" panose="020B0604020202020204" pitchFamily="34" charset="0"/>
              <a:cs typeface="Arial" panose="020B0604020202020204" pitchFamily="34" charset="0"/>
            </a:endParaRPr>
          </a:p>
          <a:p>
            <a:pPr>
              <a:lnSpc>
                <a:spcPct val="90000"/>
              </a:lnSpc>
              <a:spcBef>
                <a:spcPct val="20000"/>
              </a:spcBef>
              <a:buClr>
                <a:srgbClr val="ED1C24"/>
              </a:buClr>
              <a:defRPr/>
            </a:pPr>
            <a:r>
              <a:rPr lang="de-DE" sz="2000" kern="0" dirty="0" smtClean="0">
                <a:latin typeface="Arial" panose="020B0604020202020204" pitchFamily="34" charset="0"/>
                <a:cs typeface="Arial" panose="020B0604020202020204" pitchFamily="34" charset="0"/>
              </a:rPr>
              <a:t>Neben klassischem Schnittholz werden auch Holzhalb- und Holzfertigprodukte hergestellt. </a:t>
            </a:r>
          </a:p>
          <a:p>
            <a:pPr>
              <a:lnSpc>
                <a:spcPct val="90000"/>
              </a:lnSpc>
              <a:spcBef>
                <a:spcPct val="20000"/>
              </a:spcBef>
              <a:buClr>
                <a:srgbClr val="ED1C24"/>
              </a:buClr>
              <a:defRPr/>
            </a:pPr>
            <a:endParaRPr lang="de-DE" sz="2000" kern="0" dirty="0" smtClean="0">
              <a:latin typeface="Arial" panose="020B0604020202020204" pitchFamily="34" charset="0"/>
              <a:cs typeface="Arial" panose="020B0604020202020204" pitchFamily="34" charset="0"/>
            </a:endParaRPr>
          </a:p>
          <a:p>
            <a:pPr>
              <a:lnSpc>
                <a:spcPct val="90000"/>
              </a:lnSpc>
              <a:spcBef>
                <a:spcPct val="20000"/>
              </a:spcBef>
              <a:buClr>
                <a:srgbClr val="ED1C24"/>
              </a:buClr>
              <a:defRPr/>
            </a:pPr>
            <a:r>
              <a:rPr lang="de-DE" sz="2000" kern="0" dirty="0" smtClean="0">
                <a:latin typeface="Arial" panose="020B0604020202020204" pitchFamily="34" charset="0"/>
                <a:cs typeface="Arial" panose="020B0604020202020204" pitchFamily="34" charset="0"/>
              </a:rPr>
              <a:t>Anfallende Späne werden als Rohstoff für Platten, Papier und für die Energieerzeugung eingesetzt.</a:t>
            </a:r>
          </a:p>
          <a:p>
            <a:pPr>
              <a:lnSpc>
                <a:spcPct val="90000"/>
              </a:lnSpc>
              <a:spcBef>
                <a:spcPct val="20000"/>
              </a:spcBef>
              <a:buClr>
                <a:srgbClr val="ED1C24"/>
              </a:buClr>
              <a:defRPr/>
            </a:pPr>
            <a:endParaRPr lang="de-DE" sz="2000" kern="0" dirty="0">
              <a:latin typeface="Arial" panose="020B0604020202020204" pitchFamily="34" charset="0"/>
              <a:cs typeface="Arial" panose="020B0604020202020204" pitchFamily="34" charset="0"/>
            </a:endParaRPr>
          </a:p>
          <a:p>
            <a:pPr>
              <a:lnSpc>
                <a:spcPct val="90000"/>
              </a:lnSpc>
              <a:spcBef>
                <a:spcPct val="20000"/>
              </a:spcBef>
              <a:buClr>
                <a:srgbClr val="ED1C24"/>
              </a:buClr>
              <a:defRPr/>
            </a:pPr>
            <a:r>
              <a:rPr lang="de-DE" sz="2000" kern="0" dirty="0" smtClean="0">
                <a:latin typeface="Arial" panose="020B0604020202020204" pitchFamily="34" charset="0"/>
                <a:cs typeface="Arial" panose="020B0604020202020204" pitchFamily="34" charset="0"/>
              </a:rPr>
              <a:t>Somit entsteht im Sägewerk </a:t>
            </a:r>
          </a:p>
          <a:p>
            <a:pPr>
              <a:lnSpc>
                <a:spcPct val="90000"/>
              </a:lnSpc>
              <a:spcBef>
                <a:spcPct val="20000"/>
              </a:spcBef>
              <a:buClr>
                <a:srgbClr val="ED1C24"/>
              </a:buClr>
              <a:defRPr/>
            </a:pPr>
            <a:r>
              <a:rPr lang="de-DE" sz="2000" kern="0" dirty="0" smtClean="0">
                <a:latin typeface="Arial" panose="020B0604020202020204" pitchFamily="34" charset="0"/>
                <a:cs typeface="Arial" panose="020B0604020202020204" pitchFamily="34" charset="0"/>
              </a:rPr>
              <a:t>KEIN ABFALL.</a:t>
            </a:r>
          </a:p>
          <a:p>
            <a:pPr>
              <a:lnSpc>
                <a:spcPct val="90000"/>
              </a:lnSpc>
              <a:spcBef>
                <a:spcPct val="20000"/>
              </a:spcBef>
              <a:buClr>
                <a:srgbClr val="ED1C24"/>
              </a:buClr>
              <a:defRPr/>
            </a:pPr>
            <a:endParaRPr lang="de-DE" sz="2000" kern="0" dirty="0">
              <a:latin typeface="Arial" panose="020B0604020202020204" pitchFamily="34" charset="0"/>
              <a:cs typeface="Arial" panose="020B0604020202020204" pitchFamily="34" charset="0"/>
            </a:endParaRPr>
          </a:p>
          <a:p>
            <a:pPr>
              <a:lnSpc>
                <a:spcPct val="90000"/>
              </a:lnSpc>
              <a:spcBef>
                <a:spcPct val="20000"/>
              </a:spcBef>
              <a:buClr>
                <a:srgbClr val="ED1C24"/>
              </a:buClr>
              <a:defRPr/>
            </a:pPr>
            <a:r>
              <a:rPr lang="de-DE" sz="2000" kern="0" dirty="0" smtClean="0">
                <a:latin typeface="Arial" panose="020B0604020202020204" pitchFamily="34" charset="0"/>
                <a:cs typeface="Arial" panose="020B0604020202020204" pitchFamily="34" charset="0"/>
              </a:rPr>
              <a:t>In Tirol gibt es rund 160 aktive Betriebe</a:t>
            </a:r>
            <a:r>
              <a:rPr lang="de-DE" sz="2000" kern="0" dirty="0">
                <a:latin typeface="Arial" panose="020B0604020202020204" pitchFamily="34" charset="0"/>
                <a:cs typeface="Arial" panose="020B0604020202020204" pitchFamily="34" charset="0"/>
              </a:rPr>
              <a:t> </a:t>
            </a:r>
            <a:r>
              <a:rPr lang="de-DE" sz="2000" kern="0" dirty="0" smtClean="0">
                <a:latin typeface="Arial" panose="020B0604020202020204" pitchFamily="34" charset="0"/>
                <a:cs typeface="Arial" panose="020B0604020202020204" pitchFamily="34" charset="0"/>
              </a:rPr>
              <a:t>mit ca. 3.200 Beschäftigten.</a:t>
            </a:r>
          </a:p>
          <a:p>
            <a:pPr marL="469900" indent="-469900">
              <a:lnSpc>
                <a:spcPct val="90000"/>
              </a:lnSpc>
              <a:spcBef>
                <a:spcPct val="20000"/>
              </a:spcBef>
              <a:buClr>
                <a:srgbClr val="ED1C24"/>
              </a:buClr>
              <a:defRPr/>
            </a:pPr>
            <a:endParaRPr lang="de-DE" sz="2000" kern="0" dirty="0" smtClean="0">
              <a:latin typeface="Arial" panose="020B0604020202020204" pitchFamily="34" charset="0"/>
              <a:cs typeface="Arial" panose="020B0604020202020204" pitchFamily="34" charset="0"/>
            </a:endParaRPr>
          </a:p>
        </p:txBody>
      </p:sp>
      <p:cxnSp>
        <p:nvCxnSpPr>
          <p:cNvPr id="8" name="Gerade Verbindung 7"/>
          <p:cNvCxnSpPr/>
          <p:nvPr/>
        </p:nvCxnSpPr>
        <p:spPr>
          <a:xfrm rot="5400000">
            <a:off x="1143001" y="3429000"/>
            <a:ext cx="6858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364" name="Grafik 3"/>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a:ext>
            </a:extLst>
          </a:blip>
          <a:stretch>
            <a:fillRect/>
          </a:stretch>
        </p:blipFill>
        <p:spPr bwMode="auto">
          <a:xfrm>
            <a:off x="0" y="-3176"/>
            <a:ext cx="457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0352" y="260648"/>
            <a:ext cx="1163972" cy="53630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32" y="1700808"/>
            <a:ext cx="4283968" cy="4320480"/>
          </a:xfrm>
        </p:spPr>
        <p:txBody>
          <a:bodyPr anchor="t"/>
          <a:lstStyle/>
          <a:p>
            <a:pPr algn="l">
              <a:spcBef>
                <a:spcPts val="0"/>
              </a:spcBef>
            </a:pPr>
            <a:r>
              <a:rPr lang="de-DE" sz="2000" b="1" dirty="0" smtClean="0">
                <a:latin typeface="Arial" panose="020B0604020202020204" pitchFamily="34" charset="0"/>
                <a:cs typeface="Arial" panose="020B0604020202020204" pitchFamily="34" charset="0"/>
              </a:rPr>
              <a:t>Beispiele für Holzwerkstoffe im Baubereich:</a:t>
            </a:r>
            <a:r>
              <a:rPr lang="de-DE" sz="2000" dirty="0" smtClean="0">
                <a:latin typeface="Arial" panose="020B0604020202020204" pitchFamily="34" charset="0"/>
                <a:cs typeface="Arial" panose="020B0604020202020204" pitchFamily="34" charset="0"/>
              </a:rPr>
              <a:t/>
            </a:r>
            <a:br>
              <a:rPr lang="de-DE" sz="2000" dirty="0" smtClean="0">
                <a:latin typeface="Arial" panose="020B0604020202020204" pitchFamily="34" charset="0"/>
                <a:cs typeface="Arial" panose="020B0604020202020204" pitchFamily="34" charset="0"/>
              </a:rPr>
            </a:br>
            <a:r>
              <a:rPr lang="de-DE" sz="2000" dirty="0" smtClean="0">
                <a:latin typeface="Arial" panose="020B0604020202020204" pitchFamily="34" charset="0"/>
                <a:cs typeface="Arial" panose="020B0604020202020204" pitchFamily="34" charset="0"/>
              </a:rPr>
              <a:t/>
            </a:r>
            <a:br>
              <a:rPr lang="de-DE" sz="2000" dirty="0" smtClean="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Konstruktionsvollholz </a:t>
            </a:r>
            <a:r>
              <a:rPr lang="de-DE" sz="2000" dirty="0" smtClean="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KHV)</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Brettschichtholz </a:t>
            </a:r>
            <a:r>
              <a:rPr lang="de-DE" sz="2000" dirty="0" smtClean="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BSH)</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Brettsperrholz  	</a:t>
            </a:r>
            <a:r>
              <a:rPr lang="de-DE" sz="2000" dirty="0" smtClean="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BSP)</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Furnierschichtholz </a:t>
            </a:r>
            <a:r>
              <a:rPr lang="de-DE" sz="2000" dirty="0" smtClean="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LVL</a:t>
            </a:r>
            <a:r>
              <a:rPr lang="de-DE" sz="2000" dirty="0" smtClean="0">
                <a:latin typeface="Arial" panose="020B0604020202020204" pitchFamily="34" charset="0"/>
                <a:cs typeface="Arial" panose="020B0604020202020204" pitchFamily="34" charset="0"/>
              </a:rPr>
              <a:t>)</a:t>
            </a:r>
            <a:r>
              <a:rPr lang="de-DE" sz="2000" dirty="0">
                <a:latin typeface="Arial" panose="020B0604020202020204" pitchFamily="34" charset="0"/>
                <a:cs typeface="Arial" panose="020B0604020202020204" pitchFamily="34" charset="0"/>
              </a:rPr>
              <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Oriented Strand Board	</a:t>
            </a:r>
            <a:r>
              <a:rPr lang="de-DE" sz="2000" dirty="0" smtClean="0">
                <a:latin typeface="Arial" panose="020B0604020202020204" pitchFamily="34" charset="0"/>
                <a:cs typeface="Arial" panose="020B0604020202020204" pitchFamily="34" charset="0"/>
              </a:rPr>
              <a:t>(</a:t>
            </a:r>
            <a:r>
              <a:rPr lang="de-DE" sz="2000" dirty="0">
                <a:latin typeface="Arial" panose="020B0604020202020204" pitchFamily="34" charset="0"/>
                <a:cs typeface="Arial" panose="020B0604020202020204" pitchFamily="34" charset="0"/>
              </a:rPr>
              <a:t>OSB</a:t>
            </a:r>
            <a:r>
              <a:rPr lang="de-DE" sz="2000" dirty="0" smtClean="0">
                <a:latin typeface="Arial" panose="020B0604020202020204" pitchFamily="34" charset="0"/>
                <a:cs typeface="Arial" panose="020B0604020202020204" pitchFamily="34" charset="0"/>
              </a:rPr>
              <a:t>)</a:t>
            </a:r>
            <a:r>
              <a:rPr lang="de-DE" sz="2000" dirty="0">
                <a:latin typeface="Arial" panose="020B0604020202020204" pitchFamily="34" charset="0"/>
                <a:cs typeface="Arial" panose="020B0604020202020204" pitchFamily="34" charset="0"/>
              </a:rPr>
              <a:t/>
            </a:r>
            <a:br>
              <a:rPr lang="de-DE" sz="2000" dirty="0">
                <a:latin typeface="Arial" panose="020B0604020202020204" pitchFamily="34" charset="0"/>
                <a:cs typeface="Arial" panose="020B0604020202020204" pitchFamily="34" charset="0"/>
              </a:rPr>
            </a:br>
            <a:r>
              <a:rPr lang="de-DE" sz="2000" dirty="0">
                <a:latin typeface="Arial" panose="020B0604020202020204" pitchFamily="34" charset="0"/>
                <a:cs typeface="Arial" panose="020B0604020202020204" pitchFamily="34" charset="0"/>
              </a:rPr>
              <a:t>Mitteldichte Faserplatte </a:t>
            </a:r>
            <a:r>
              <a:rPr lang="de-DE" sz="2000" dirty="0" smtClean="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MDF) </a:t>
            </a:r>
            <a:br>
              <a:rPr lang="de-DE" sz="2000" dirty="0">
                <a:latin typeface="Arial" panose="020B0604020202020204" pitchFamily="34" charset="0"/>
                <a:cs typeface="Arial" panose="020B0604020202020204" pitchFamily="34" charset="0"/>
              </a:rPr>
            </a:br>
            <a:r>
              <a:rPr lang="de-DE" sz="2000" dirty="0" smtClean="0">
                <a:latin typeface="Arial" panose="020B0604020202020204" pitchFamily="34" charset="0"/>
                <a:cs typeface="Arial" panose="020B0604020202020204" pitchFamily="34" charset="0"/>
              </a:rPr>
              <a:t>Holzfaserdämmplatte	(HDP)</a:t>
            </a:r>
            <a:br>
              <a:rPr lang="de-DE" sz="2000" dirty="0" smtClean="0">
                <a:latin typeface="Arial" panose="020B0604020202020204" pitchFamily="34" charset="0"/>
                <a:cs typeface="Arial" panose="020B0604020202020204" pitchFamily="34" charset="0"/>
              </a:rPr>
            </a:br>
            <a:r>
              <a:rPr lang="de-DE" sz="2000" dirty="0" smtClean="0">
                <a:latin typeface="Arial" panose="020B0604020202020204" pitchFamily="34" charset="0"/>
                <a:cs typeface="Arial" panose="020B0604020202020204" pitchFamily="34" charset="0"/>
              </a:rPr>
              <a:t>….</a:t>
            </a:r>
            <a:r>
              <a:rPr lang="de-DE" sz="2000" dirty="0">
                <a:latin typeface="Arial" panose="020B0604020202020204" pitchFamily="34" charset="0"/>
                <a:cs typeface="Arial" panose="020B0604020202020204" pitchFamily="34" charset="0"/>
              </a:rPr>
              <a:t/>
            </a:r>
            <a:br>
              <a:rPr lang="de-DE" sz="2000" dirty="0">
                <a:latin typeface="Arial" panose="020B0604020202020204" pitchFamily="34" charset="0"/>
                <a:cs typeface="Arial" panose="020B0604020202020204" pitchFamily="34" charset="0"/>
              </a:rPr>
            </a:br>
            <a:endParaRPr lang="de-DE" sz="2000" dirty="0">
              <a:latin typeface="Arial" panose="020B0604020202020204" pitchFamily="34" charset="0"/>
              <a:cs typeface="Arial" panose="020B0604020202020204" pitchFamily="34" charset="0"/>
            </a:endParaRP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284984" y="0"/>
            <a:ext cx="8816356" cy="6858000"/>
          </a:xfrm>
        </p:spPr>
      </p:pic>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extLst>
      <p:ext uri="{BB962C8B-B14F-4D97-AF65-F5344CB8AC3E}">
        <p14:creationId xmlns:p14="http://schemas.microsoft.com/office/powerpoint/2010/main" val="1568922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rafik 3" descr="Holzbau.jpg"/>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43063" y="0"/>
            <a:ext cx="657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extLst>
      <p:ext uri="{BB962C8B-B14F-4D97-AF65-F5344CB8AC3E}">
        <p14:creationId xmlns:p14="http://schemas.microsoft.com/office/powerpoint/2010/main" val="4145835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43197" cy="7101408"/>
          </a:xfrm>
          <a:prstGeom prst="rect">
            <a:avLst/>
          </a:prstGeom>
          <a:ln>
            <a:solidFill>
              <a:schemeClr val="bg2"/>
            </a:solidFill>
          </a:ln>
        </p:spPr>
      </p:pic>
      <p:sp>
        <p:nvSpPr>
          <p:cNvPr id="3" name="Textfeld 7"/>
          <p:cNvSpPr txBox="1">
            <a:spLocks noChangeArrowheads="1"/>
          </p:cNvSpPr>
          <p:nvPr/>
        </p:nvSpPr>
        <p:spPr bwMode="auto">
          <a:xfrm>
            <a:off x="4860032" y="1412776"/>
            <a:ext cx="4176464" cy="4739759"/>
          </a:xfrm>
          <a:prstGeom prst="rect">
            <a:avLst/>
          </a:prstGeom>
          <a:noFill/>
          <a:ln w="9525">
            <a:noFill/>
            <a:miter lim="800000"/>
            <a:headEnd/>
            <a:tailEnd/>
          </a:ln>
        </p:spPr>
        <p:txBody>
          <a:bodyPr wrap="square">
            <a:spAutoFit/>
          </a:bodyPr>
          <a:lstStyle/>
          <a:p>
            <a:pPr>
              <a:defRPr/>
            </a:pPr>
            <a:r>
              <a:rPr lang="de-AT" sz="2000" b="1" dirty="0" smtClean="0">
                <a:latin typeface="Arial" panose="020B0604020202020204" pitchFamily="34" charset="0"/>
                <a:cs typeface="Arial" panose="020B0604020202020204" pitchFamily="34" charset="0"/>
              </a:rPr>
              <a:t>Holzbau in Tirol</a:t>
            </a:r>
            <a:endParaRPr lang="de-AT" sz="2000" b="1" dirty="0">
              <a:latin typeface="Arial" panose="020B0604020202020204" pitchFamily="34" charset="0"/>
              <a:cs typeface="Arial" panose="020B0604020202020204" pitchFamily="34" charset="0"/>
            </a:endParaRPr>
          </a:p>
          <a:p>
            <a:pPr marL="469900" indent="-469900">
              <a:lnSpc>
                <a:spcPct val="90000"/>
              </a:lnSpc>
              <a:spcBef>
                <a:spcPct val="20000"/>
              </a:spcBef>
              <a:buClr>
                <a:srgbClr val="ED1C24"/>
              </a:buClr>
              <a:defRPr/>
            </a:pPr>
            <a:endParaRPr lang="de-DE" sz="2000" kern="0" dirty="0">
              <a:solidFill>
                <a:schemeClr val="accent4">
                  <a:lumMod val="50000"/>
                  <a:lumOff val="50000"/>
                </a:schemeClr>
              </a:solidFill>
              <a:latin typeface="Arial" panose="020B0604020202020204" pitchFamily="34" charset="0"/>
              <a:cs typeface="Arial" panose="020B0604020202020204" pitchFamily="34" charset="0"/>
            </a:endParaRPr>
          </a:p>
          <a:p>
            <a:pPr>
              <a:spcBef>
                <a:spcPct val="20000"/>
              </a:spcBef>
              <a:buClr>
                <a:srgbClr val="ED1C24"/>
              </a:buClr>
              <a:defRPr/>
            </a:pPr>
            <a:r>
              <a:rPr lang="de-DE" sz="2000" kern="0" dirty="0" smtClean="0">
                <a:latin typeface="Arial" panose="020B0604020202020204" pitchFamily="34" charset="0"/>
                <a:cs typeface="Arial" panose="020B0604020202020204" pitchFamily="34" charset="0"/>
              </a:rPr>
              <a:t>Holz gilt als der wichtigste Baustoff der Zukunft.</a:t>
            </a:r>
          </a:p>
          <a:p>
            <a:pPr>
              <a:spcBef>
                <a:spcPct val="20000"/>
              </a:spcBef>
              <a:buClr>
                <a:srgbClr val="ED1C24"/>
              </a:buClr>
              <a:defRPr/>
            </a:pPr>
            <a:r>
              <a:rPr lang="de-DE" sz="2000" kern="0" dirty="0" smtClean="0">
                <a:latin typeface="Arial" panose="020B0604020202020204" pitchFamily="34" charset="0"/>
                <a:cs typeface="Arial" panose="020B0604020202020204" pitchFamily="34" charset="0"/>
              </a:rPr>
              <a:t>Derzeit werden rund 30% der Wohnbauten in Tirol aus Holz gefertigt. Tendenz steigend.</a:t>
            </a:r>
          </a:p>
          <a:p>
            <a:pPr>
              <a:spcBef>
                <a:spcPct val="20000"/>
              </a:spcBef>
              <a:buClr>
                <a:srgbClr val="ED1C24"/>
              </a:buClr>
              <a:defRPr/>
            </a:pPr>
            <a:endParaRPr lang="de-DE" sz="2000" kern="0" dirty="0">
              <a:latin typeface="Arial" panose="020B0604020202020204" pitchFamily="34" charset="0"/>
              <a:cs typeface="Arial" panose="020B0604020202020204" pitchFamily="34" charset="0"/>
            </a:endParaRPr>
          </a:p>
          <a:p>
            <a:pPr>
              <a:spcBef>
                <a:spcPct val="20000"/>
              </a:spcBef>
              <a:buClr>
                <a:srgbClr val="ED1C24"/>
              </a:buClr>
              <a:defRPr/>
            </a:pPr>
            <a:r>
              <a:rPr lang="de-DE" sz="2000" kern="0" dirty="0" smtClean="0">
                <a:latin typeface="Arial" panose="020B0604020202020204" pitchFamily="34" charset="0"/>
                <a:cs typeface="Arial" panose="020B0604020202020204" pitchFamily="34" charset="0"/>
              </a:rPr>
              <a:t>Es gibt ca. 220 Zimmereien bzw. Holzbaubetriebe in Tirol in denen rund 1.650 Menschen beschäftigt sind.</a:t>
            </a:r>
          </a:p>
          <a:p>
            <a:pPr marL="469900" indent="-469900">
              <a:lnSpc>
                <a:spcPct val="90000"/>
              </a:lnSpc>
              <a:spcBef>
                <a:spcPct val="20000"/>
              </a:spcBef>
              <a:buClr>
                <a:srgbClr val="ED1C24"/>
              </a:buClr>
              <a:defRPr/>
            </a:pPr>
            <a:endParaRPr lang="de-DE" sz="2000" kern="0" dirty="0" smtClean="0">
              <a:latin typeface="Arial" panose="020B0604020202020204" pitchFamily="34" charset="0"/>
              <a:cs typeface="Arial" panose="020B0604020202020204" pitchFamily="34" charset="0"/>
            </a:endParaRPr>
          </a:p>
          <a:p>
            <a:pPr marL="469900" indent="-469900">
              <a:lnSpc>
                <a:spcPct val="90000"/>
              </a:lnSpc>
              <a:spcBef>
                <a:spcPct val="20000"/>
              </a:spcBef>
              <a:buClr>
                <a:srgbClr val="ED1C24"/>
              </a:buClr>
              <a:defRPr/>
            </a:pPr>
            <a:endParaRPr lang="de-DE" sz="2000" kern="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feld 7"/>
          <p:cNvSpPr txBox="1">
            <a:spLocks noChangeArrowheads="1"/>
          </p:cNvSpPr>
          <p:nvPr/>
        </p:nvSpPr>
        <p:spPr bwMode="auto">
          <a:xfrm>
            <a:off x="4875737" y="1890117"/>
            <a:ext cx="4034159"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9900" indent="-469900"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marL="0" indent="0" eaLnBrk="1" hangingPunct="1">
              <a:lnSpc>
                <a:spcPct val="90000"/>
              </a:lnSpc>
              <a:spcBef>
                <a:spcPct val="20000"/>
              </a:spcBef>
              <a:buClr>
                <a:srgbClr val="ED1C24"/>
              </a:buClr>
            </a:pPr>
            <a:r>
              <a:rPr lang="de-AT" altLang="de-DE" sz="2000" b="1" dirty="0">
                <a:latin typeface="Arial" panose="020B0604020202020204" pitchFamily="34" charset="0"/>
                <a:cs typeface="Arial" panose="020B0604020202020204" pitchFamily="34" charset="0"/>
              </a:rPr>
              <a:t>Was spricht für den Holzbau? </a:t>
            </a:r>
          </a:p>
          <a:p>
            <a:pPr marL="0" indent="0" eaLnBrk="1" hangingPunct="1">
              <a:lnSpc>
                <a:spcPct val="90000"/>
              </a:lnSpc>
              <a:spcBef>
                <a:spcPct val="20000"/>
              </a:spcBef>
              <a:buClr>
                <a:srgbClr val="ED1C24"/>
              </a:buClr>
            </a:pPr>
            <a:endParaRPr lang="de-AT" altLang="de-DE" sz="2000" b="1" dirty="0">
              <a:latin typeface="Arial" panose="020B0604020202020204" pitchFamily="34" charset="0"/>
              <a:cs typeface="Arial" panose="020B0604020202020204" pitchFamily="34" charset="0"/>
            </a:endParaRPr>
          </a:p>
          <a:p>
            <a:pPr marL="342900" indent="-342900" eaLnBrk="1" hangingPunct="1">
              <a:lnSpc>
                <a:spcPct val="90000"/>
              </a:lnSpc>
              <a:spcBef>
                <a:spcPct val="20000"/>
              </a:spcBef>
              <a:buFont typeface="Arial" panose="020B0604020202020204" pitchFamily="34" charset="0"/>
              <a:buChar char="•"/>
            </a:pPr>
            <a:r>
              <a:rPr lang="de-AT" altLang="de-DE" sz="2000" dirty="0" smtClean="0">
                <a:latin typeface="Arial" panose="020B0604020202020204" pitchFamily="34" charset="0"/>
                <a:cs typeface="Arial" panose="020B0604020202020204" pitchFamily="34" charset="0"/>
              </a:rPr>
              <a:t>Ökologischer Baustoff, der wieder nachwächst</a:t>
            </a:r>
            <a:endParaRPr lang="de-AT" altLang="de-DE" sz="2000" dirty="0">
              <a:latin typeface="Arial" panose="020B0604020202020204" pitchFamily="34" charset="0"/>
              <a:cs typeface="Arial" panose="020B0604020202020204" pitchFamily="34" charset="0"/>
            </a:endParaRPr>
          </a:p>
          <a:p>
            <a:pPr marL="342900" indent="-342900" eaLnBrk="1" hangingPunct="1">
              <a:lnSpc>
                <a:spcPct val="90000"/>
              </a:lnSpc>
              <a:spcBef>
                <a:spcPct val="20000"/>
              </a:spcBef>
              <a:buFont typeface="Arial" panose="020B0604020202020204" pitchFamily="34" charset="0"/>
              <a:buChar char="•"/>
            </a:pPr>
            <a:r>
              <a:rPr lang="de-AT" altLang="de-DE" sz="2000" dirty="0" smtClean="0">
                <a:latin typeface="Arial" panose="020B0604020202020204" pitchFamily="34" charset="0"/>
                <a:cs typeface="Arial" panose="020B0604020202020204" pitchFamily="34" charset="0"/>
              </a:rPr>
              <a:t>Gute Wärmedämmung</a:t>
            </a:r>
            <a:endParaRPr lang="de-AT" altLang="de-DE" sz="2000" dirty="0">
              <a:latin typeface="Arial" panose="020B0604020202020204" pitchFamily="34" charset="0"/>
              <a:cs typeface="Arial" panose="020B0604020202020204" pitchFamily="34" charset="0"/>
            </a:endParaRPr>
          </a:p>
          <a:p>
            <a:pPr marL="342900" indent="-342900" eaLnBrk="1" hangingPunct="1">
              <a:lnSpc>
                <a:spcPct val="90000"/>
              </a:lnSpc>
              <a:spcBef>
                <a:spcPct val="20000"/>
              </a:spcBef>
              <a:buFont typeface="Arial" panose="020B0604020202020204" pitchFamily="34" charset="0"/>
              <a:buChar char="•"/>
            </a:pPr>
            <a:r>
              <a:rPr lang="de-AT" altLang="de-DE" sz="2000" dirty="0" smtClean="0">
                <a:latin typeface="Arial" panose="020B0604020202020204" pitchFamily="34" charset="0"/>
                <a:cs typeface="Arial" panose="020B0604020202020204" pitchFamily="34" charset="0"/>
              </a:rPr>
              <a:t>Behagliches Raumklima</a:t>
            </a:r>
            <a:endParaRPr lang="de-AT" altLang="de-DE" sz="2000" dirty="0">
              <a:latin typeface="Arial" panose="020B0604020202020204" pitchFamily="34" charset="0"/>
              <a:cs typeface="Arial" panose="020B0604020202020204" pitchFamily="34" charset="0"/>
            </a:endParaRPr>
          </a:p>
          <a:p>
            <a:pPr marL="342900" indent="-342900" eaLnBrk="1" hangingPunct="1">
              <a:lnSpc>
                <a:spcPct val="90000"/>
              </a:lnSpc>
              <a:spcBef>
                <a:spcPct val="20000"/>
              </a:spcBef>
              <a:buFont typeface="Arial" panose="020B0604020202020204" pitchFamily="34" charset="0"/>
              <a:buChar char="•"/>
            </a:pPr>
            <a:r>
              <a:rPr lang="de-AT" altLang="de-DE" sz="2000" dirty="0">
                <a:latin typeface="Arial" panose="020B0604020202020204" pitchFamily="34" charset="0"/>
                <a:cs typeface="Arial" panose="020B0604020202020204" pitchFamily="34" charset="0"/>
              </a:rPr>
              <a:t>R</a:t>
            </a:r>
            <a:r>
              <a:rPr lang="de-AT" altLang="de-DE" sz="2000" dirty="0" smtClean="0">
                <a:latin typeface="Arial" panose="020B0604020202020204" pitchFamily="34" charset="0"/>
                <a:cs typeface="Arial" panose="020B0604020202020204" pitchFamily="34" charset="0"/>
              </a:rPr>
              <a:t>egionaler Baustoff</a:t>
            </a:r>
            <a:endParaRPr lang="de-AT" altLang="de-DE" sz="2000" dirty="0">
              <a:latin typeface="Arial" panose="020B0604020202020204" pitchFamily="34" charset="0"/>
              <a:cs typeface="Arial" panose="020B0604020202020204" pitchFamily="34" charset="0"/>
            </a:endParaRPr>
          </a:p>
          <a:p>
            <a:pPr marL="342900" indent="-342900" eaLnBrk="1" hangingPunct="1">
              <a:lnSpc>
                <a:spcPct val="90000"/>
              </a:lnSpc>
              <a:spcBef>
                <a:spcPct val="20000"/>
              </a:spcBef>
              <a:buFont typeface="Arial" panose="020B0604020202020204" pitchFamily="34" charset="0"/>
              <a:buChar char="•"/>
            </a:pPr>
            <a:r>
              <a:rPr lang="de-AT" altLang="de-DE" sz="2000" dirty="0" smtClean="0">
                <a:latin typeface="Arial" panose="020B0604020202020204" pitchFamily="34" charset="0"/>
                <a:cs typeface="Arial" panose="020B0604020202020204" pitchFamily="34" charset="0"/>
              </a:rPr>
              <a:t>Wirtschaftlichkeit</a:t>
            </a:r>
          </a:p>
          <a:p>
            <a:pPr marL="342900" indent="-342900" eaLnBrk="1" hangingPunct="1">
              <a:lnSpc>
                <a:spcPct val="90000"/>
              </a:lnSpc>
              <a:spcBef>
                <a:spcPct val="20000"/>
              </a:spcBef>
              <a:buFont typeface="Arial" panose="020B0604020202020204" pitchFamily="34" charset="0"/>
              <a:buChar char="•"/>
            </a:pPr>
            <a:r>
              <a:rPr lang="de-AT" altLang="de-DE" sz="2000" dirty="0" smtClean="0">
                <a:latin typeface="Arial" panose="020B0604020202020204" pitchFamily="34" charset="0"/>
                <a:cs typeface="Arial" panose="020B0604020202020204" pitchFamily="34" charset="0"/>
              </a:rPr>
              <a:t>Kurze Bauzeit (Fertigteile)</a:t>
            </a:r>
          </a:p>
          <a:p>
            <a:pPr marL="0" indent="0" eaLnBrk="1" hangingPunct="1">
              <a:lnSpc>
                <a:spcPct val="90000"/>
              </a:lnSpc>
              <a:spcBef>
                <a:spcPct val="20000"/>
              </a:spcBef>
            </a:pPr>
            <a:endParaRPr lang="de-AT" altLang="de-DE" sz="20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892" y="-22447"/>
            <a:ext cx="4645891" cy="6974901"/>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86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feld 3"/>
          <p:cNvSpPr txBox="1">
            <a:spLocks noChangeArrowheads="1"/>
          </p:cNvSpPr>
          <p:nvPr/>
        </p:nvSpPr>
        <p:spPr bwMode="auto">
          <a:xfrm>
            <a:off x="539552" y="2060848"/>
            <a:ext cx="81369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r>
              <a:rPr lang="de-AT" altLang="de-DE" sz="7200" dirty="0" smtClean="0">
                <a:latin typeface="Arial" panose="020B0604020202020204" pitchFamily="34" charset="0"/>
                <a:cs typeface="Arial" panose="020B0604020202020204" pitchFamily="34" charset="0"/>
              </a:rPr>
              <a:t>Wie und wo </a:t>
            </a:r>
          </a:p>
          <a:p>
            <a:pPr algn="ctr" eaLnBrk="1" hangingPunct="1"/>
            <a:r>
              <a:rPr lang="de-AT" altLang="de-DE" sz="7200" dirty="0" smtClean="0">
                <a:latin typeface="Arial" panose="020B0604020202020204" pitchFamily="34" charset="0"/>
                <a:cs typeface="Arial" panose="020B0604020202020204" pitchFamily="34" charset="0"/>
              </a:rPr>
              <a:t>kommt Holz vor?</a:t>
            </a:r>
            <a:r>
              <a:rPr lang="de-AT" altLang="de-DE" sz="8800" dirty="0" smtClean="0">
                <a:latin typeface="Arial" panose="020B0604020202020204" pitchFamily="34" charset="0"/>
                <a:cs typeface="Arial" panose="020B0604020202020204" pitchFamily="34" charset="0"/>
              </a:rPr>
              <a:t> </a:t>
            </a:r>
            <a:endParaRPr lang="de-AT" altLang="de-DE" sz="88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260648"/>
            <a:ext cx="1163972" cy="53630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b="-1383"/>
          <a:stretch/>
        </p:blipFill>
        <p:spPr>
          <a:xfrm>
            <a:off x="-77122" y="-1107504"/>
            <a:ext cx="4682836" cy="8128299"/>
          </a:xfrm>
          <a:prstGeom prst="rect">
            <a:avLst/>
          </a:prstGeom>
          <a:ln>
            <a:solidFill>
              <a:schemeClr val="bg2"/>
            </a:solidFill>
          </a:ln>
        </p:spPr>
      </p:pic>
      <p:sp>
        <p:nvSpPr>
          <p:cNvPr id="9" name="Textfeld 8"/>
          <p:cNvSpPr txBox="1"/>
          <p:nvPr/>
        </p:nvSpPr>
        <p:spPr>
          <a:xfrm>
            <a:off x="5237488" y="1388484"/>
            <a:ext cx="3672408" cy="5386090"/>
          </a:xfrm>
          <a:prstGeom prst="rect">
            <a:avLst/>
          </a:prstGeom>
          <a:noFill/>
        </p:spPr>
        <p:txBody>
          <a:bodyPr wrap="square" rtlCol="0">
            <a:spAutoFit/>
          </a:bodyPr>
          <a:lstStyle/>
          <a:p>
            <a:r>
              <a:rPr lang="de-DE" sz="2000" b="1" dirty="0" smtClean="0">
                <a:latin typeface="Arial" panose="020B0604020202020204" pitchFamily="34" charset="0"/>
                <a:cs typeface="Arial" panose="020B0604020202020204" pitchFamily="34" charset="0"/>
              </a:rPr>
              <a:t>Die Zukunft im Holzbau – </a:t>
            </a:r>
          </a:p>
          <a:p>
            <a:r>
              <a:rPr lang="de-DE" sz="2000" b="1" dirty="0" smtClean="0">
                <a:latin typeface="Arial" panose="020B0604020202020204" pitchFamily="34" charset="0"/>
                <a:cs typeface="Arial" panose="020B0604020202020204" pitchFamily="34" charset="0"/>
              </a:rPr>
              <a:t>es wird in die Höhe gebaut!</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HOHO</a:t>
            </a:r>
          </a:p>
          <a:p>
            <a:r>
              <a:rPr lang="de-DE" sz="2000" dirty="0" smtClean="0">
                <a:latin typeface="Arial" panose="020B0604020202020204" pitchFamily="34" charset="0"/>
                <a:cs typeface="Arial" panose="020B0604020202020204" pitchFamily="34" charset="0"/>
              </a:rPr>
              <a:t>Das höchste Holzhochhaus der Welt entsteht in Wien (2018)</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24 Stockwerke</a:t>
            </a:r>
          </a:p>
          <a:p>
            <a:r>
              <a:rPr lang="de-DE" sz="2000" dirty="0" smtClean="0">
                <a:latin typeface="Arial" panose="020B0604020202020204" pitchFamily="34" charset="0"/>
                <a:cs typeface="Arial" panose="020B0604020202020204" pitchFamily="34" charset="0"/>
              </a:rPr>
              <a:t>84 Meter hoch</a:t>
            </a:r>
          </a:p>
          <a:p>
            <a:endParaRPr lang="de-DE" sz="2400" dirty="0"/>
          </a:p>
          <a:p>
            <a:endParaRPr lang="de-DE" sz="2400" dirty="0" smtClean="0"/>
          </a:p>
          <a:p>
            <a:endParaRPr lang="de-DE" sz="2400" dirty="0"/>
          </a:p>
          <a:p>
            <a:endParaRPr lang="de-DE" sz="2400" dirty="0" smtClean="0"/>
          </a:p>
          <a:p>
            <a:endParaRPr lang="de-DE" sz="2400" dirty="0"/>
          </a:p>
          <a:p>
            <a:endParaRPr lang="de-DE" sz="2400" dirty="0"/>
          </a:p>
        </p:txBody>
      </p:sp>
      <p:pic>
        <p:nvPicPr>
          <p:cNvPr id="10" name="Grafik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extLst>
      <p:ext uri="{BB962C8B-B14F-4D97-AF65-F5344CB8AC3E}">
        <p14:creationId xmlns:p14="http://schemas.microsoft.com/office/powerpoint/2010/main" val="3380420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Grafik 4" descr="Holz_moebel.jpg"/>
          <p:cNvPicPr>
            <a:picLocks noChangeAspect="1"/>
          </p:cNvPicPr>
          <p:nvPr/>
        </p:nvPicPr>
        <p:blipFill>
          <a:blip r:embed="rId3" cstate="screen">
            <a:clrChange>
              <a:clrFrom>
                <a:srgbClr val="FFFFFD"/>
              </a:clrFrom>
              <a:clrTo>
                <a:srgbClr val="FFFFFD">
                  <a:alpha val="0"/>
                </a:srgbClr>
              </a:clrTo>
            </a:clrChange>
            <a:extLst>
              <a:ext uri="{28A0092B-C50C-407E-A947-70E740481C1C}">
                <a14:useLocalDpi xmlns:a14="http://schemas.microsoft.com/office/drawing/2010/main"/>
              </a:ext>
            </a:extLst>
          </a:blip>
          <a:srcRect/>
          <a:stretch>
            <a:fillRect/>
          </a:stretch>
        </p:blipFill>
        <p:spPr bwMode="auto">
          <a:xfrm>
            <a:off x="1214438" y="-214313"/>
            <a:ext cx="7286625"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feld 8"/>
          <p:cNvSpPr txBox="1">
            <a:spLocks noChangeArrowheads="1"/>
          </p:cNvSpPr>
          <p:nvPr/>
        </p:nvSpPr>
        <p:spPr bwMode="auto">
          <a:xfrm>
            <a:off x="0" y="6611938"/>
            <a:ext cx="173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1000" dirty="0"/>
              <a:t>Foto: Wiesner Hager Möbel</a:t>
            </a: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pic>
        <p:nvPicPr>
          <p:cNvPr id="6" name="Grafik 5"/>
          <p:cNvPicPr>
            <a:picLocks noChangeAspect="1"/>
          </p:cNvPicPr>
          <p:nvPr/>
        </p:nvPicPr>
        <p:blipFill rotWithShape="1">
          <a:blip r:embed="rId4" cstate="screen">
            <a:extLst>
              <a:ext uri="{28A0092B-C50C-407E-A947-70E740481C1C}">
                <a14:useLocalDpi xmlns:a14="http://schemas.microsoft.com/office/drawing/2010/main"/>
              </a:ext>
            </a:extLst>
          </a:blip>
          <a:srcRect b="-6936"/>
          <a:stretch/>
        </p:blipFill>
        <p:spPr>
          <a:xfrm>
            <a:off x="-1332656" y="0"/>
            <a:ext cx="5875603" cy="7333892"/>
          </a:xfrm>
          <a:prstGeom prst="rect">
            <a:avLst/>
          </a:prstGeom>
          <a:ln>
            <a:solidFill>
              <a:schemeClr val="bg2"/>
            </a:solidFill>
          </a:ln>
        </p:spPr>
      </p:pic>
      <p:sp>
        <p:nvSpPr>
          <p:cNvPr id="7" name="Textfeld 6"/>
          <p:cNvSpPr txBox="1"/>
          <p:nvPr/>
        </p:nvSpPr>
        <p:spPr>
          <a:xfrm>
            <a:off x="4860032" y="1327844"/>
            <a:ext cx="4049864" cy="4678204"/>
          </a:xfrm>
          <a:prstGeom prst="rect">
            <a:avLst/>
          </a:prstGeom>
          <a:noFill/>
        </p:spPr>
        <p:txBody>
          <a:bodyPr wrap="square" rtlCol="0">
            <a:spAutoFit/>
          </a:bodyPr>
          <a:lstStyle/>
          <a:p>
            <a:r>
              <a:rPr lang="de-DE" sz="2000" b="1" dirty="0" smtClean="0">
                <a:latin typeface="Arial" panose="020B0604020202020204" pitchFamily="34" charset="0"/>
                <a:cs typeface="Arial" panose="020B0604020202020204" pitchFamily="34" charset="0"/>
              </a:rPr>
              <a:t>Tirols Tischler - zwischen Tradition und Moderne</a:t>
            </a:r>
          </a:p>
          <a:p>
            <a:endParaRPr lang="de-DE" sz="2000" dirty="0" smtClean="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In Tirol gibt es ca. 800 Tischlereien, die rund 3.500 Menschen beschäftigen.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Das Tiroler Tischlerhandwerk ist international bekannt für seine herausragende Qualität.</a:t>
            </a:r>
          </a:p>
          <a:p>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endParaRPr lang="de-DE" sz="2000" dirty="0" smtClean="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
        <p:nvSpPr>
          <p:cNvPr id="7" name="Textfeld 6"/>
          <p:cNvSpPr txBox="1"/>
          <p:nvPr/>
        </p:nvSpPr>
        <p:spPr>
          <a:xfrm>
            <a:off x="4860032" y="1801080"/>
            <a:ext cx="4049864" cy="2831544"/>
          </a:xfrm>
          <a:prstGeom prst="rect">
            <a:avLst/>
          </a:prstGeom>
          <a:noFill/>
        </p:spPr>
        <p:txBody>
          <a:bodyPr wrap="square" rtlCol="0">
            <a:spAutoFit/>
          </a:bodyPr>
          <a:lstStyle/>
          <a:p>
            <a:r>
              <a:rPr lang="de-DE" sz="2000" b="1" dirty="0" smtClean="0">
                <a:latin typeface="Arial" panose="020B0604020202020204" pitchFamily="34" charset="0"/>
                <a:cs typeface="Arial" panose="020B0604020202020204" pitchFamily="34" charset="0"/>
              </a:rPr>
              <a:t>High-Tech in der Werkstatt</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Viele Tischlereien arbeiten heutzutage mit modernsten Maschinen und beschäftigen </a:t>
            </a:r>
          </a:p>
          <a:p>
            <a:r>
              <a:rPr lang="de-DE" sz="2000" dirty="0" smtClean="0">
                <a:latin typeface="Arial" panose="020B0604020202020204" pitchFamily="34" charset="0"/>
                <a:cs typeface="Arial" panose="020B0604020202020204" pitchFamily="34" charset="0"/>
              </a:rPr>
              <a:t>CAD- </a:t>
            </a:r>
            <a:r>
              <a:rPr lang="de-DE" sz="2000" dirty="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Computer Aided </a:t>
            </a:r>
            <a:r>
              <a:rPr lang="de-DE" dirty="0" smtClean="0">
                <a:latin typeface="Arial" panose="020B0604020202020204" pitchFamily="34" charset="0"/>
                <a:cs typeface="Arial" panose="020B0604020202020204" pitchFamily="34" charset="0"/>
              </a:rPr>
              <a:t>Design</a:t>
            </a:r>
            <a:r>
              <a:rPr lang="de-DE" sz="2000" dirty="0" smtClean="0">
                <a:latin typeface="Arial" panose="020B0604020202020204" pitchFamily="34" charset="0"/>
                <a:cs typeface="Arial" panose="020B0604020202020204" pitchFamily="34" charset="0"/>
              </a:rPr>
              <a:t>) und CNC- (</a:t>
            </a:r>
            <a:r>
              <a:rPr lang="de-DE" dirty="0" smtClean="0">
                <a:latin typeface="Arial" panose="020B0604020202020204" pitchFamily="34" charset="0"/>
                <a:cs typeface="Arial" panose="020B0604020202020204" pitchFamily="34" charset="0"/>
              </a:rPr>
              <a:t>Computerized</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Numerical</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Control</a:t>
            </a:r>
            <a:r>
              <a:rPr lang="de-DE" sz="2000" dirty="0" smtClean="0">
                <a:latin typeface="Arial" panose="020B0604020202020204" pitchFamily="34" charset="0"/>
                <a:cs typeface="Arial" panose="020B0604020202020204" pitchFamily="34" charset="0"/>
              </a:rPr>
              <a:t>) Spezialisten.</a:t>
            </a:r>
          </a:p>
          <a:p>
            <a:endParaRPr lang="de-DE" dirty="0"/>
          </a:p>
        </p:txBody>
      </p:sp>
      <p:pic>
        <p:nvPicPr>
          <p:cNvPr id="2" name="Grafik 1"/>
          <p:cNvPicPr>
            <a:picLocks noChangeAspect="1"/>
          </p:cNvPicPr>
          <p:nvPr/>
        </p:nvPicPr>
        <p:blipFill rotWithShape="1">
          <a:blip r:embed="rId4" cstate="screen">
            <a:extLst>
              <a:ext uri="{28A0092B-C50C-407E-A947-70E740481C1C}">
                <a14:useLocalDpi xmlns:a14="http://schemas.microsoft.com/office/drawing/2010/main"/>
              </a:ext>
            </a:extLst>
          </a:blip>
          <a:srcRect b="-1473"/>
          <a:stretch/>
        </p:blipFill>
        <p:spPr>
          <a:xfrm>
            <a:off x="-92364" y="-171400"/>
            <a:ext cx="4627240" cy="7133040"/>
          </a:xfrm>
          <a:prstGeom prst="rect">
            <a:avLst/>
          </a:prstGeom>
          <a:ln>
            <a:solidFill>
              <a:schemeClr val="bg2"/>
            </a:solidFill>
          </a:ln>
        </p:spPr>
      </p:pic>
    </p:spTree>
    <p:extLst>
      <p:ext uri="{BB962C8B-B14F-4D97-AF65-F5344CB8AC3E}">
        <p14:creationId xmlns:p14="http://schemas.microsoft.com/office/powerpoint/2010/main" val="2682393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rafik 3" descr="Holz_papier.jpg"/>
          <p:cNvPicPr>
            <a:picLocks noChangeAspect="1"/>
          </p:cNvPicPr>
          <p:nvPr/>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214438" y="0"/>
            <a:ext cx="7143750"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7"/>
          <p:cNvSpPr txBox="1">
            <a:spLocks noChangeArrowheads="1"/>
          </p:cNvSpPr>
          <p:nvPr/>
        </p:nvSpPr>
        <p:spPr bwMode="auto">
          <a:xfrm>
            <a:off x="4860032" y="1052736"/>
            <a:ext cx="4176464" cy="4924425"/>
          </a:xfrm>
          <a:prstGeom prst="rect">
            <a:avLst/>
          </a:prstGeom>
          <a:noFill/>
          <a:ln w="9525">
            <a:noFill/>
            <a:miter lim="800000"/>
            <a:headEnd/>
            <a:tailEnd/>
          </a:ln>
        </p:spPr>
        <p:txBody>
          <a:bodyPr wrap="square">
            <a:spAutoFit/>
          </a:bodyPr>
          <a:lstStyle/>
          <a:p>
            <a:pPr marL="469900" indent="-469900">
              <a:lnSpc>
                <a:spcPct val="90000"/>
              </a:lnSpc>
              <a:spcBef>
                <a:spcPct val="20000"/>
              </a:spcBef>
              <a:buClr>
                <a:srgbClr val="ED1C24"/>
              </a:buClr>
              <a:defRPr/>
            </a:pPr>
            <a:r>
              <a:rPr lang="de-AT" sz="2000" b="1" dirty="0">
                <a:latin typeface="Arial" panose="020B0604020202020204" pitchFamily="34" charset="0"/>
                <a:cs typeface="Arial" panose="020B0604020202020204" pitchFamily="34" charset="0"/>
              </a:rPr>
              <a:t>Papierindustrie: ein wichtiger </a:t>
            </a:r>
          </a:p>
          <a:p>
            <a:pPr marL="469900" indent="-469900">
              <a:lnSpc>
                <a:spcPct val="90000"/>
              </a:lnSpc>
              <a:spcBef>
                <a:spcPct val="20000"/>
              </a:spcBef>
              <a:buClr>
                <a:srgbClr val="ED1C24"/>
              </a:buClr>
              <a:defRPr/>
            </a:pPr>
            <a:r>
              <a:rPr lang="de-AT" sz="2000" b="1" dirty="0">
                <a:latin typeface="Arial" panose="020B0604020202020204" pitchFamily="34" charset="0"/>
                <a:cs typeface="Arial" panose="020B0604020202020204" pitchFamily="34" charset="0"/>
              </a:rPr>
              <a:t>Holzverarbeiter in </a:t>
            </a:r>
            <a:r>
              <a:rPr lang="de-AT" sz="2000" b="1" dirty="0" smtClean="0">
                <a:latin typeface="Arial" panose="020B0604020202020204" pitchFamily="34" charset="0"/>
                <a:cs typeface="Arial" panose="020B0604020202020204" pitchFamily="34" charset="0"/>
              </a:rPr>
              <a:t>Österreich</a:t>
            </a:r>
            <a:endParaRPr lang="de-AT" sz="2000" b="1" dirty="0">
              <a:latin typeface="Arial" panose="020B0604020202020204" pitchFamily="34" charset="0"/>
              <a:cs typeface="Arial" panose="020B0604020202020204" pitchFamily="34" charset="0"/>
            </a:endParaRPr>
          </a:p>
          <a:p>
            <a:pPr marL="469900" indent="-469900">
              <a:lnSpc>
                <a:spcPct val="90000"/>
              </a:lnSpc>
              <a:spcBef>
                <a:spcPct val="20000"/>
              </a:spcBef>
              <a:buClr>
                <a:srgbClr val="ED1C24"/>
              </a:buClr>
              <a:defRPr/>
            </a:pPr>
            <a:endParaRPr lang="de-AT" sz="2000" b="1" dirty="0">
              <a:latin typeface="Arial" panose="020B0604020202020204" pitchFamily="34" charset="0"/>
              <a:cs typeface="Arial" panose="020B0604020202020204" pitchFamily="34" charset="0"/>
            </a:endParaRPr>
          </a:p>
          <a:p>
            <a:pPr indent="-469900">
              <a:lnSpc>
                <a:spcPct val="90000"/>
              </a:lnSpc>
              <a:spcBef>
                <a:spcPts val="0"/>
              </a:spcBef>
              <a:buClr>
                <a:srgbClr val="ED1C24"/>
              </a:buClr>
              <a:defRPr/>
            </a:pPr>
            <a:r>
              <a:rPr lang="de-AT" sz="2000" dirty="0">
                <a:latin typeface="Arial" panose="020B0604020202020204" pitchFamily="34" charset="0"/>
                <a:cs typeface="Arial" panose="020B0604020202020204" pitchFamily="34" charset="0"/>
              </a:rPr>
              <a:t>Die </a:t>
            </a:r>
            <a:r>
              <a:rPr lang="de-AT" sz="2000" dirty="0" smtClean="0">
                <a:latin typeface="Arial" panose="020B0604020202020204" pitchFamily="34" charset="0"/>
                <a:cs typeface="Arial" panose="020B0604020202020204" pitchFamily="34" charset="0"/>
              </a:rPr>
              <a:t>österreichische Papierindustrie stellt jedes Jahr ca. </a:t>
            </a:r>
            <a:r>
              <a:rPr lang="de-AT" sz="2000" b="1" dirty="0" smtClean="0">
                <a:latin typeface="Arial" panose="020B0604020202020204" pitchFamily="34" charset="0"/>
                <a:cs typeface="Arial" panose="020B0604020202020204" pitchFamily="34" charset="0"/>
              </a:rPr>
              <a:t>5 Mio. Tonnen </a:t>
            </a:r>
            <a:r>
              <a:rPr lang="de-AT" sz="2000" dirty="0" smtClean="0">
                <a:latin typeface="Arial" panose="020B0604020202020204" pitchFamily="34" charset="0"/>
                <a:cs typeface="Arial" panose="020B0604020202020204" pitchFamily="34" charset="0"/>
              </a:rPr>
              <a:t>Papier </a:t>
            </a:r>
            <a:r>
              <a:rPr lang="de-AT" sz="2000" dirty="0">
                <a:latin typeface="Arial" panose="020B0604020202020204" pitchFamily="34" charset="0"/>
                <a:cs typeface="Arial" panose="020B0604020202020204" pitchFamily="34" charset="0"/>
              </a:rPr>
              <a:t>und </a:t>
            </a:r>
            <a:r>
              <a:rPr lang="de-AT" sz="2000" dirty="0" smtClean="0">
                <a:latin typeface="Arial" panose="020B0604020202020204" pitchFamily="34" charset="0"/>
                <a:cs typeface="Arial" panose="020B0604020202020204" pitchFamily="34" charset="0"/>
              </a:rPr>
              <a:t>Pappe her. </a:t>
            </a:r>
            <a:endParaRPr lang="de-AT" sz="2000" dirty="0">
              <a:latin typeface="Arial" panose="020B0604020202020204" pitchFamily="34" charset="0"/>
              <a:cs typeface="Arial" panose="020B0604020202020204" pitchFamily="34" charset="0"/>
            </a:endParaRPr>
          </a:p>
          <a:p>
            <a:pPr indent="-469900">
              <a:lnSpc>
                <a:spcPct val="90000"/>
              </a:lnSpc>
              <a:spcBef>
                <a:spcPts val="0"/>
              </a:spcBef>
              <a:buClr>
                <a:srgbClr val="ED1C24"/>
              </a:buClr>
              <a:defRPr/>
            </a:pPr>
            <a:endParaRPr lang="de-AT" sz="2000" dirty="0">
              <a:latin typeface="Arial" panose="020B0604020202020204" pitchFamily="34" charset="0"/>
              <a:cs typeface="Arial" panose="020B0604020202020204" pitchFamily="34" charset="0"/>
            </a:endParaRPr>
          </a:p>
          <a:p>
            <a:pPr indent="-469900">
              <a:lnSpc>
                <a:spcPct val="90000"/>
              </a:lnSpc>
              <a:spcBef>
                <a:spcPts val="0"/>
              </a:spcBef>
              <a:buClr>
                <a:srgbClr val="ED1C24"/>
              </a:buClr>
              <a:defRPr/>
            </a:pPr>
            <a:r>
              <a:rPr lang="de-AT" sz="2000" dirty="0" smtClean="0">
                <a:latin typeface="Arial" panose="020B0604020202020204" pitchFamily="34" charset="0"/>
                <a:cs typeface="Arial" panose="020B0604020202020204" pitchFamily="34" charset="0"/>
              </a:rPr>
              <a:t>Etwa 85 </a:t>
            </a:r>
            <a:r>
              <a:rPr lang="de-AT" sz="2000" dirty="0">
                <a:latin typeface="Arial" panose="020B0604020202020204" pitchFamily="34" charset="0"/>
                <a:cs typeface="Arial" panose="020B0604020202020204" pitchFamily="34" charset="0"/>
              </a:rPr>
              <a:t>% des produzierten Papieres </a:t>
            </a:r>
            <a:r>
              <a:rPr lang="de-AT" sz="2000" dirty="0" smtClean="0">
                <a:latin typeface="Arial" panose="020B0604020202020204" pitchFamily="34" charset="0"/>
                <a:cs typeface="Arial" panose="020B0604020202020204" pitchFamily="34" charset="0"/>
              </a:rPr>
              <a:t>werden </a:t>
            </a:r>
            <a:r>
              <a:rPr lang="de-AT" sz="2000" dirty="0">
                <a:latin typeface="Arial" panose="020B0604020202020204" pitchFamily="34" charset="0"/>
                <a:cs typeface="Arial" panose="020B0604020202020204" pitchFamily="34" charset="0"/>
              </a:rPr>
              <a:t>exportiert. </a:t>
            </a:r>
            <a:endParaRPr lang="de-AT" sz="2000" dirty="0" smtClean="0">
              <a:latin typeface="Arial" panose="020B0604020202020204" pitchFamily="34" charset="0"/>
              <a:cs typeface="Arial" panose="020B0604020202020204" pitchFamily="34" charset="0"/>
            </a:endParaRPr>
          </a:p>
          <a:p>
            <a:pPr indent="-469900">
              <a:lnSpc>
                <a:spcPct val="90000"/>
              </a:lnSpc>
              <a:spcBef>
                <a:spcPts val="0"/>
              </a:spcBef>
              <a:buClr>
                <a:srgbClr val="ED1C24"/>
              </a:buClr>
              <a:defRPr/>
            </a:pPr>
            <a:endParaRPr lang="de-AT" sz="2000" dirty="0">
              <a:latin typeface="Arial" panose="020B0604020202020204" pitchFamily="34" charset="0"/>
              <a:cs typeface="Arial" panose="020B0604020202020204" pitchFamily="34" charset="0"/>
            </a:endParaRPr>
          </a:p>
          <a:p>
            <a:pPr indent="-469900">
              <a:lnSpc>
                <a:spcPct val="90000"/>
              </a:lnSpc>
              <a:spcBef>
                <a:spcPts val="0"/>
              </a:spcBef>
              <a:buClr>
                <a:srgbClr val="ED1C24"/>
              </a:buClr>
              <a:defRPr/>
            </a:pPr>
            <a:r>
              <a:rPr lang="de-AT" sz="2000" b="1" dirty="0" smtClean="0">
                <a:latin typeface="Arial" panose="020B0604020202020204" pitchFamily="34" charset="0"/>
                <a:cs typeface="Arial" panose="020B0604020202020204" pitchFamily="34" charset="0"/>
              </a:rPr>
              <a:t>In Tirol:</a:t>
            </a:r>
          </a:p>
          <a:p>
            <a:pPr indent="-469900">
              <a:lnSpc>
                <a:spcPct val="90000"/>
              </a:lnSpc>
              <a:spcBef>
                <a:spcPts val="0"/>
              </a:spcBef>
              <a:buClr>
                <a:srgbClr val="ED1C24"/>
              </a:buClr>
              <a:defRPr/>
            </a:pPr>
            <a:endParaRPr lang="de-AT" sz="2000" b="1" dirty="0" smtClean="0">
              <a:latin typeface="Arial" panose="020B0604020202020204" pitchFamily="34" charset="0"/>
              <a:cs typeface="Arial" panose="020B0604020202020204" pitchFamily="34" charset="0"/>
            </a:endParaRPr>
          </a:p>
          <a:p>
            <a:pPr indent="-469900">
              <a:lnSpc>
                <a:spcPct val="90000"/>
              </a:lnSpc>
              <a:spcBef>
                <a:spcPts val="0"/>
              </a:spcBef>
              <a:buClr>
                <a:srgbClr val="ED1C24"/>
              </a:buClr>
              <a:defRPr/>
            </a:pPr>
            <a:r>
              <a:rPr lang="de-AT" sz="2000" dirty="0" smtClean="0">
                <a:latin typeface="Arial" panose="020B0604020202020204" pitchFamily="34" charset="0"/>
                <a:cs typeface="Arial" panose="020B0604020202020204" pitchFamily="34" charset="0"/>
              </a:rPr>
              <a:t>Die Papierfabrik in Wattens ist spezialisiert auf Dünnpapiere für die Zigarettenindustrie.</a:t>
            </a:r>
          </a:p>
          <a:p>
            <a:pPr indent="-469900">
              <a:lnSpc>
                <a:spcPct val="90000"/>
              </a:lnSpc>
              <a:spcBef>
                <a:spcPts val="0"/>
              </a:spcBef>
              <a:buClr>
                <a:srgbClr val="ED1C24"/>
              </a:buClr>
              <a:defRPr/>
            </a:pPr>
            <a:r>
              <a:rPr lang="de-AT" sz="2000" dirty="0" smtClean="0">
                <a:latin typeface="Arial" panose="020B0604020202020204" pitchFamily="34" charset="0"/>
                <a:cs typeface="Arial" panose="020B0604020202020204" pitchFamily="34" charset="0"/>
              </a:rPr>
              <a:t>(60.000 Tonnen im Jahr)</a:t>
            </a:r>
          </a:p>
          <a:p>
            <a:pPr indent="-469900">
              <a:lnSpc>
                <a:spcPct val="90000"/>
              </a:lnSpc>
              <a:spcBef>
                <a:spcPts val="0"/>
              </a:spcBef>
              <a:buClr>
                <a:srgbClr val="ED1C24"/>
              </a:buClr>
              <a:defRPr/>
            </a:pPr>
            <a:endParaRPr lang="de-AT" sz="2000" dirty="0">
              <a:latin typeface="Arial" panose="020B0604020202020204" pitchFamily="34" charset="0"/>
              <a:cs typeface="Arial" panose="020B0604020202020204" pitchFamily="34" charset="0"/>
            </a:endParaRPr>
          </a:p>
        </p:txBody>
      </p:sp>
      <p:sp>
        <p:nvSpPr>
          <p:cNvPr id="20484" name="Textfeld 8"/>
          <p:cNvSpPr txBox="1">
            <a:spLocks noChangeArrowheads="1"/>
          </p:cNvSpPr>
          <p:nvPr/>
        </p:nvSpPr>
        <p:spPr bwMode="auto">
          <a:xfrm>
            <a:off x="0" y="6611938"/>
            <a:ext cx="14303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1000" dirty="0"/>
              <a:t>Foto: UPM Steyrmühl</a:t>
            </a: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pic>
        <p:nvPicPr>
          <p:cNvPr id="3" name="Grafik 2"/>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a:ext>
            </a:extLst>
          </a:blip>
          <a:srcRect l="-25282" t="-6562"/>
          <a:stretch/>
        </p:blipFill>
        <p:spPr>
          <a:xfrm>
            <a:off x="-3996952" y="-459432"/>
            <a:ext cx="8395801" cy="7460596"/>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rafik 4" descr="Holz_nachhaltig.jpg"/>
          <p:cNvPicPr>
            <a:picLocks noChangeAspect="1"/>
          </p:cNvPicPr>
          <p:nvPr/>
        </p:nvPicPr>
        <p:blipFill>
          <a:blip r:embed="rId3" cstate="screen">
            <a:clrChange>
              <a:clrFrom>
                <a:srgbClr val="FDFDFF"/>
              </a:clrFrom>
              <a:clrTo>
                <a:srgbClr val="FDFDFF">
                  <a:alpha val="0"/>
                </a:srgbClr>
              </a:clrTo>
            </a:clrChange>
            <a:extLst>
              <a:ext uri="{28A0092B-C50C-407E-A947-70E740481C1C}">
                <a14:useLocalDpi xmlns:a14="http://schemas.microsoft.com/office/drawing/2010/main"/>
              </a:ext>
            </a:extLst>
          </a:blip>
          <a:srcRect/>
          <a:stretch>
            <a:fillRect/>
          </a:stretch>
        </p:blipFill>
        <p:spPr bwMode="auto">
          <a:xfrm>
            <a:off x="1285875" y="0"/>
            <a:ext cx="707231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feld 7"/>
          <p:cNvSpPr txBox="1">
            <a:spLocks noChangeArrowheads="1"/>
          </p:cNvSpPr>
          <p:nvPr/>
        </p:nvSpPr>
        <p:spPr bwMode="auto">
          <a:xfrm>
            <a:off x="4942090" y="1268760"/>
            <a:ext cx="3878382"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9900"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lnSpc>
                <a:spcPct val="90000"/>
              </a:lnSpc>
              <a:spcBef>
                <a:spcPct val="20000"/>
              </a:spcBef>
              <a:buClr>
                <a:srgbClr val="ED1C24"/>
              </a:buClr>
            </a:pPr>
            <a:r>
              <a:rPr lang="de-AT" altLang="de-DE" sz="2000" b="1" dirty="0" smtClean="0">
                <a:latin typeface="Arial" panose="020B0604020202020204" pitchFamily="34" charset="0"/>
                <a:cs typeface="Arial" panose="020B0604020202020204" pitchFamily="34" charset="0"/>
              </a:rPr>
              <a:t>Nachhaltigkeit - eine </a:t>
            </a:r>
            <a:r>
              <a:rPr lang="de-AT" altLang="de-DE" sz="2000" b="1" dirty="0">
                <a:latin typeface="Arial" panose="020B0604020202020204" pitchFamily="34" charset="0"/>
                <a:cs typeface="Arial" panose="020B0604020202020204" pitchFamily="34" charset="0"/>
              </a:rPr>
              <a:t>Erfindung der </a:t>
            </a:r>
            <a:r>
              <a:rPr lang="de-AT" altLang="de-DE" sz="2000" b="1" dirty="0" smtClean="0">
                <a:latin typeface="Arial" panose="020B0604020202020204" pitchFamily="34" charset="0"/>
                <a:cs typeface="Arial" panose="020B0604020202020204" pitchFamily="34" charset="0"/>
              </a:rPr>
              <a:t>Forstwirtschaft</a:t>
            </a:r>
            <a:endParaRPr lang="de-AT" altLang="de-DE" sz="2000" dirty="0">
              <a:latin typeface="Arial" panose="020B0604020202020204" pitchFamily="34" charset="0"/>
              <a:cs typeface="Arial" panose="020B0604020202020204" pitchFamily="34" charset="0"/>
            </a:endParaRPr>
          </a:p>
          <a:p>
            <a:pPr eaLnBrk="1" hangingPunct="1">
              <a:lnSpc>
                <a:spcPct val="90000"/>
              </a:lnSpc>
              <a:spcBef>
                <a:spcPct val="20000"/>
              </a:spcBef>
              <a:buClr>
                <a:srgbClr val="ED1C24"/>
              </a:buClr>
            </a:pPr>
            <a:endParaRPr lang="de-AT" altLang="de-DE" sz="2000" b="1" dirty="0">
              <a:latin typeface="Arial" panose="020B0604020202020204" pitchFamily="34" charset="0"/>
              <a:cs typeface="Arial" panose="020B0604020202020204" pitchFamily="34" charset="0"/>
            </a:endParaRPr>
          </a:p>
          <a:p>
            <a:pPr eaLnBrk="1" hangingPunct="1">
              <a:lnSpc>
                <a:spcPct val="90000"/>
              </a:lnSpc>
              <a:spcBef>
                <a:spcPct val="20000"/>
              </a:spcBef>
              <a:buClr>
                <a:srgbClr val="ED1C24"/>
              </a:buClr>
            </a:pPr>
            <a:r>
              <a:rPr lang="de-AT" altLang="de-DE" sz="2000" dirty="0">
                <a:latin typeface="Arial" panose="020B0604020202020204" pitchFamily="34" charset="0"/>
                <a:cs typeface="Arial" panose="020B0604020202020204" pitchFamily="34" charset="0"/>
              </a:rPr>
              <a:t>Bereits vor </a:t>
            </a:r>
            <a:r>
              <a:rPr lang="de-AT" altLang="de-DE" sz="2000" dirty="0" smtClean="0">
                <a:latin typeface="Arial" panose="020B0604020202020204" pitchFamily="34" charset="0"/>
                <a:cs typeface="Arial" panose="020B0604020202020204" pitchFamily="34" charset="0"/>
              </a:rPr>
              <a:t>rund </a:t>
            </a:r>
            <a:r>
              <a:rPr lang="de-AT" altLang="de-DE" sz="2000" dirty="0">
                <a:latin typeface="Arial" panose="020B0604020202020204" pitchFamily="34" charset="0"/>
                <a:cs typeface="Arial" panose="020B0604020202020204" pitchFamily="34" charset="0"/>
              </a:rPr>
              <a:t>300 Jahren hielt der Begriff der Nachhaltigkeit Einzug in die Forstwirtschaft. </a:t>
            </a:r>
            <a:endParaRPr lang="de-AT" altLang="de-DE" sz="2000" dirty="0" smtClean="0">
              <a:latin typeface="Arial" panose="020B0604020202020204" pitchFamily="34" charset="0"/>
              <a:cs typeface="Arial" panose="020B0604020202020204" pitchFamily="34" charset="0"/>
            </a:endParaRPr>
          </a:p>
          <a:p>
            <a:pPr eaLnBrk="1" hangingPunct="1">
              <a:lnSpc>
                <a:spcPct val="90000"/>
              </a:lnSpc>
              <a:spcBef>
                <a:spcPct val="20000"/>
              </a:spcBef>
              <a:buClr>
                <a:srgbClr val="ED1C24"/>
              </a:buClr>
            </a:pPr>
            <a:endParaRPr lang="de-AT" altLang="de-DE" sz="2000" b="1" dirty="0">
              <a:latin typeface="Arial" panose="020B0604020202020204" pitchFamily="34" charset="0"/>
              <a:cs typeface="Arial" panose="020B0604020202020204" pitchFamily="34" charset="0"/>
            </a:endParaRPr>
          </a:p>
          <a:p>
            <a:pPr eaLnBrk="1" hangingPunct="1">
              <a:lnSpc>
                <a:spcPct val="90000"/>
              </a:lnSpc>
              <a:spcBef>
                <a:spcPct val="20000"/>
              </a:spcBef>
              <a:buClr>
                <a:srgbClr val="ED1C24"/>
              </a:buClr>
            </a:pPr>
            <a:r>
              <a:rPr lang="de-AT" altLang="de-DE" sz="2000" b="1" dirty="0">
                <a:latin typeface="Arial" panose="020B0604020202020204" pitchFamily="34" charset="0"/>
                <a:cs typeface="Arial" panose="020B0604020202020204" pitchFamily="34" charset="0"/>
              </a:rPr>
              <a:t>Nachhaltige Bewirtschaftung heißt, dass dem Wald nur so viel Holz entnommen </a:t>
            </a:r>
            <a:r>
              <a:rPr lang="de-AT" altLang="de-DE" sz="2000" b="1" dirty="0" smtClean="0">
                <a:latin typeface="Arial" panose="020B0604020202020204" pitchFamily="34" charset="0"/>
                <a:cs typeface="Arial" panose="020B0604020202020204" pitchFamily="34" charset="0"/>
              </a:rPr>
              <a:t>werden darf als </a:t>
            </a:r>
            <a:r>
              <a:rPr lang="de-AT" altLang="de-DE" sz="2000" b="1" dirty="0">
                <a:latin typeface="Arial" panose="020B0604020202020204" pitchFamily="34" charset="0"/>
                <a:cs typeface="Arial" panose="020B0604020202020204" pitchFamily="34" charset="0"/>
              </a:rPr>
              <a:t>wieder nachwächst. </a:t>
            </a:r>
            <a:endParaRPr lang="de-AT" altLang="de-DE" sz="2000" b="1" dirty="0" smtClean="0">
              <a:latin typeface="Arial" panose="020B0604020202020204" pitchFamily="34" charset="0"/>
              <a:cs typeface="Arial" panose="020B0604020202020204" pitchFamily="34" charset="0"/>
            </a:endParaRPr>
          </a:p>
          <a:p>
            <a:pPr eaLnBrk="1" hangingPunct="1">
              <a:lnSpc>
                <a:spcPct val="90000"/>
              </a:lnSpc>
              <a:spcBef>
                <a:spcPct val="20000"/>
              </a:spcBef>
              <a:buClr>
                <a:srgbClr val="ED1C24"/>
              </a:buClr>
            </a:pPr>
            <a:endParaRPr lang="de-AT" altLang="de-DE" sz="2000" dirty="0">
              <a:latin typeface="Arial" panose="020B0604020202020204" pitchFamily="34" charset="0"/>
              <a:cs typeface="Arial" panose="020B0604020202020204" pitchFamily="34" charset="0"/>
            </a:endParaRPr>
          </a:p>
          <a:p>
            <a:pPr indent="0" eaLnBrk="1" hangingPunct="1"/>
            <a:r>
              <a:rPr lang="de-AT" altLang="de-DE" sz="2000" dirty="0">
                <a:latin typeface="Arial" panose="020B0604020202020204" pitchFamily="34" charset="0"/>
                <a:cs typeface="Arial" panose="020B0604020202020204" pitchFamily="34" charset="0"/>
              </a:rPr>
              <a:t>In </a:t>
            </a:r>
            <a:r>
              <a:rPr lang="de-AT" altLang="de-DE" sz="2000" dirty="0" smtClean="0">
                <a:latin typeface="Arial" panose="020B0604020202020204" pitchFamily="34" charset="0"/>
                <a:cs typeface="Arial" panose="020B0604020202020204" pitchFamily="34" charset="0"/>
              </a:rPr>
              <a:t>Tirol werden </a:t>
            </a:r>
            <a:r>
              <a:rPr lang="de-AT" altLang="de-DE" sz="2000" dirty="0">
                <a:latin typeface="Arial" panose="020B0604020202020204" pitchFamily="34" charset="0"/>
                <a:cs typeface="Arial" panose="020B0604020202020204" pitchFamily="34" charset="0"/>
              </a:rPr>
              <a:t>jährlich ca. </a:t>
            </a:r>
            <a:r>
              <a:rPr lang="de-AT" altLang="de-DE" sz="2000" dirty="0" smtClean="0">
                <a:latin typeface="Arial" panose="020B0604020202020204" pitchFamily="34" charset="0"/>
                <a:cs typeface="Arial" panose="020B0604020202020204" pitchFamily="34" charset="0"/>
              </a:rPr>
              <a:t>80 % des verwendbaren Holzzuwachses genutzt.</a:t>
            </a:r>
            <a:endParaRPr lang="de-AT" altLang="de-DE" sz="2000" dirty="0">
              <a:latin typeface="Arial" panose="020B0604020202020204" pitchFamily="34" charset="0"/>
              <a:cs typeface="Arial" panose="020B0604020202020204" pitchFamily="34" charset="0"/>
            </a:endParaRPr>
          </a:p>
          <a:p>
            <a:pPr eaLnBrk="1" hangingPunct="1">
              <a:lnSpc>
                <a:spcPct val="90000"/>
              </a:lnSpc>
              <a:spcBef>
                <a:spcPct val="20000"/>
              </a:spcBef>
              <a:buClr>
                <a:srgbClr val="ED1C24"/>
              </a:buClr>
            </a:pPr>
            <a:endParaRPr lang="de-AT" altLang="de-DE" sz="20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pic>
        <p:nvPicPr>
          <p:cNvPr id="3" name="Grafik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3998" y="0"/>
            <a:ext cx="5283200" cy="6896441"/>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7"/>
          <p:cNvSpPr>
            <a:spLocks noChangeShapeType="1"/>
          </p:cNvSpPr>
          <p:nvPr/>
        </p:nvSpPr>
        <p:spPr bwMode="auto">
          <a:xfrm flipH="1">
            <a:off x="4572000" y="0"/>
            <a:ext cx="46038"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18435" name="Text Box 15"/>
          <p:cNvSpPr txBox="1">
            <a:spLocks noChangeArrowheads="1"/>
          </p:cNvSpPr>
          <p:nvPr/>
        </p:nvSpPr>
        <p:spPr bwMode="auto">
          <a:xfrm>
            <a:off x="2500313" y="5643563"/>
            <a:ext cx="154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4000" dirty="0">
                <a:solidFill>
                  <a:srgbClr val="B2B2B2"/>
                </a:solidFill>
              </a:rPr>
              <a:t>Sonne</a:t>
            </a:r>
          </a:p>
        </p:txBody>
      </p:sp>
      <p:sp>
        <p:nvSpPr>
          <p:cNvPr id="18436" name="Text Box 14"/>
          <p:cNvSpPr txBox="1">
            <a:spLocks noChangeArrowheads="1"/>
          </p:cNvSpPr>
          <p:nvPr/>
        </p:nvSpPr>
        <p:spPr bwMode="auto">
          <a:xfrm>
            <a:off x="2540000" y="3286125"/>
            <a:ext cx="1031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4000" dirty="0">
                <a:solidFill>
                  <a:srgbClr val="B2B2B2"/>
                </a:solidFill>
              </a:rPr>
              <a:t>Luft</a:t>
            </a:r>
          </a:p>
        </p:txBody>
      </p:sp>
      <p:sp>
        <p:nvSpPr>
          <p:cNvPr id="18437" name="Text Box 13"/>
          <p:cNvSpPr txBox="1">
            <a:spLocks noChangeArrowheads="1"/>
          </p:cNvSpPr>
          <p:nvPr/>
        </p:nvSpPr>
        <p:spPr bwMode="auto">
          <a:xfrm>
            <a:off x="2428875" y="1084263"/>
            <a:ext cx="2016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4000" dirty="0">
                <a:solidFill>
                  <a:srgbClr val="B2B2B2"/>
                </a:solidFill>
              </a:rPr>
              <a:t>Wasser</a:t>
            </a:r>
          </a:p>
        </p:txBody>
      </p:sp>
      <p:sp>
        <p:nvSpPr>
          <p:cNvPr id="18438" name="Text Box 8"/>
          <p:cNvSpPr txBox="1">
            <a:spLocks noChangeArrowheads="1"/>
          </p:cNvSpPr>
          <p:nvPr/>
        </p:nvSpPr>
        <p:spPr bwMode="auto">
          <a:xfrm>
            <a:off x="2143125" y="500063"/>
            <a:ext cx="1676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4800" dirty="0"/>
              <a:t>H</a:t>
            </a:r>
            <a:r>
              <a:rPr lang="de-AT" altLang="de-DE" sz="4800" baseline="-25000" dirty="0"/>
              <a:t>2</a:t>
            </a:r>
            <a:r>
              <a:rPr lang="de-AT" altLang="de-DE" sz="4800" dirty="0"/>
              <a:t>0</a:t>
            </a:r>
          </a:p>
        </p:txBody>
      </p:sp>
      <p:sp>
        <p:nvSpPr>
          <p:cNvPr id="18439" name="Text Box 9"/>
          <p:cNvSpPr txBox="1">
            <a:spLocks noChangeArrowheads="1"/>
          </p:cNvSpPr>
          <p:nvPr/>
        </p:nvSpPr>
        <p:spPr bwMode="auto">
          <a:xfrm>
            <a:off x="2214563" y="1643063"/>
            <a:ext cx="7810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7200" dirty="0"/>
              <a:t>+</a:t>
            </a:r>
            <a:r>
              <a:rPr lang="de-AT" altLang="de-DE" dirty="0"/>
              <a:t> </a:t>
            </a:r>
          </a:p>
        </p:txBody>
      </p:sp>
      <p:sp>
        <p:nvSpPr>
          <p:cNvPr id="18440" name="Text Box 10"/>
          <p:cNvSpPr txBox="1">
            <a:spLocks noChangeArrowheads="1"/>
          </p:cNvSpPr>
          <p:nvPr/>
        </p:nvSpPr>
        <p:spPr bwMode="auto">
          <a:xfrm>
            <a:off x="2214563" y="2714625"/>
            <a:ext cx="22336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4800" dirty="0"/>
              <a:t>CO</a:t>
            </a:r>
            <a:r>
              <a:rPr lang="de-AT" altLang="de-DE" sz="4800" baseline="-25000" dirty="0"/>
              <a:t>2</a:t>
            </a:r>
          </a:p>
        </p:txBody>
      </p:sp>
      <p:sp>
        <p:nvSpPr>
          <p:cNvPr id="18441" name="Text Box 11"/>
          <p:cNvSpPr txBox="1">
            <a:spLocks noChangeArrowheads="1"/>
          </p:cNvSpPr>
          <p:nvPr/>
        </p:nvSpPr>
        <p:spPr bwMode="auto">
          <a:xfrm>
            <a:off x="2286000" y="3929063"/>
            <a:ext cx="7810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7200" dirty="0"/>
              <a:t>+</a:t>
            </a:r>
            <a:r>
              <a:rPr lang="de-AT" altLang="de-DE" dirty="0"/>
              <a:t> </a:t>
            </a:r>
          </a:p>
        </p:txBody>
      </p:sp>
      <p:sp>
        <p:nvSpPr>
          <p:cNvPr id="18442" name="Text Box 12"/>
          <p:cNvSpPr txBox="1">
            <a:spLocks noChangeArrowheads="1"/>
          </p:cNvSpPr>
          <p:nvPr/>
        </p:nvSpPr>
        <p:spPr bwMode="auto">
          <a:xfrm>
            <a:off x="2143125" y="5000625"/>
            <a:ext cx="22875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4800" dirty="0"/>
              <a:t>Energie</a:t>
            </a:r>
          </a:p>
        </p:txBody>
      </p:sp>
      <p:sp>
        <p:nvSpPr>
          <p:cNvPr id="18443" name="Textfeld 5"/>
          <p:cNvSpPr txBox="1">
            <a:spLocks noChangeArrowheads="1"/>
          </p:cNvSpPr>
          <p:nvPr/>
        </p:nvSpPr>
        <p:spPr bwMode="auto">
          <a:xfrm>
            <a:off x="4932040" y="1323975"/>
            <a:ext cx="4104456"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2400" b="1" dirty="0" smtClean="0">
                <a:latin typeface="Arial" panose="020B0604020202020204" pitchFamily="34" charset="0"/>
                <a:cs typeface="Arial" panose="020B0604020202020204" pitchFamily="34" charset="0"/>
              </a:rPr>
              <a:t>Holz</a:t>
            </a:r>
            <a:endParaRPr lang="de-AT" altLang="de-DE" sz="2400" b="1"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endParaRPr lang="de-AT" altLang="de-DE" sz="2000" b="1"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de-AT" altLang="de-DE" sz="2000" b="1"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ist ein Naturwerkstoff </a:t>
            </a:r>
            <a:r>
              <a:rPr lang="de-AT" altLang="de-DE" sz="2000" dirty="0">
                <a:latin typeface="Arial" panose="020B0604020202020204" pitchFamily="34" charset="0"/>
                <a:cs typeface="Arial" panose="020B0604020202020204" pitchFamily="34" charset="0"/>
              </a:rPr>
              <a:t>aus reiner   </a:t>
            </a:r>
          </a:p>
          <a:p>
            <a:pPr eaLnBrk="1" hangingPunct="1"/>
            <a:r>
              <a:rPr lang="de-AT" altLang="de-DE" sz="2000"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Sonnenenergie</a:t>
            </a:r>
            <a:endParaRPr lang="de-AT" altLang="de-DE" sz="20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endParaRPr lang="de-AT" altLang="de-DE" sz="2000" dirty="0">
              <a:latin typeface="Arial" panose="020B0604020202020204" pitchFamily="34" charset="0"/>
              <a:cs typeface="Arial" panose="020B0604020202020204" pitchFamily="34" charset="0"/>
            </a:endParaRPr>
          </a:p>
          <a:p>
            <a:pPr marL="176213" indent="-176213" eaLnBrk="1" hangingPunct="1">
              <a:buFont typeface="Arial" panose="020B0604020202020204" pitchFamily="34" charset="0"/>
              <a:buChar char="•"/>
            </a:pPr>
            <a:r>
              <a:rPr lang="de-AT" altLang="de-DE" sz="2000" dirty="0" smtClean="0">
                <a:latin typeface="Arial" panose="020B0604020202020204" pitchFamily="34" charset="0"/>
                <a:cs typeface="Arial" panose="020B0604020202020204" pitchFamily="34" charset="0"/>
              </a:rPr>
              <a:t>1m³ Holz bindet ca. 1 Tonne Kohlenstoff (</a:t>
            </a:r>
            <a:r>
              <a:rPr lang="de-AT" altLang="de-DE" sz="2000" dirty="0">
                <a:latin typeface="Arial" panose="020B0604020202020204" pitchFamily="34" charset="0"/>
                <a:cs typeface="Arial" panose="020B0604020202020204" pitchFamily="34" charset="0"/>
              </a:rPr>
              <a:t>C) </a:t>
            </a:r>
            <a:r>
              <a:rPr lang="de-AT" altLang="de-DE" sz="2000" dirty="0" smtClean="0">
                <a:latin typeface="Arial" panose="020B0604020202020204" pitchFamily="34" charset="0"/>
                <a:cs typeface="Arial" panose="020B0604020202020204" pitchFamily="34" charset="0"/>
              </a:rPr>
              <a:t>und speichert ihn </a:t>
            </a:r>
            <a:r>
              <a:rPr lang="de-AT" altLang="de-DE" sz="2000" dirty="0">
                <a:latin typeface="Arial" panose="020B0604020202020204" pitchFamily="34" charset="0"/>
                <a:cs typeface="Arial" panose="020B0604020202020204" pitchFamily="34" charset="0"/>
              </a:rPr>
              <a:t>langfristig </a:t>
            </a:r>
          </a:p>
          <a:p>
            <a:pPr eaLnBrk="1" hangingPunct="1"/>
            <a:endParaRPr lang="de-AT" altLang="de-DE" sz="2000" dirty="0" smtClean="0">
              <a:latin typeface="Arial" panose="020B0604020202020204" pitchFamily="34" charset="0"/>
              <a:cs typeface="Arial" panose="020B0604020202020204" pitchFamily="34" charset="0"/>
            </a:endParaRPr>
          </a:p>
          <a:p>
            <a:pPr marL="176213" indent="-176213" eaLnBrk="1" hangingPunct="1">
              <a:buFont typeface="Arial" panose="020B0604020202020204" pitchFamily="34" charset="0"/>
              <a:buChar char="•"/>
            </a:pPr>
            <a:r>
              <a:rPr lang="de-AT" altLang="de-DE" sz="2000" dirty="0">
                <a:latin typeface="Arial" panose="020B0604020202020204" pitchFamily="34" charset="0"/>
                <a:cs typeface="Arial" panose="020B0604020202020204" pitchFamily="34" charset="0"/>
              </a:rPr>
              <a:t>g</a:t>
            </a:r>
            <a:r>
              <a:rPr lang="de-AT" altLang="de-DE" sz="2000" dirty="0" smtClean="0">
                <a:latin typeface="Arial" panose="020B0604020202020204" pitchFamily="34" charset="0"/>
                <a:cs typeface="Arial" panose="020B0604020202020204" pitchFamily="34" charset="0"/>
              </a:rPr>
              <a:t>ibt im Wachstum Sauerstoff (</a:t>
            </a:r>
            <a:r>
              <a:rPr lang="de-AT" altLang="de-DE" sz="2000" dirty="0" smtClean="0"/>
              <a:t>O</a:t>
            </a:r>
            <a:r>
              <a:rPr lang="de-AT" altLang="de-DE" sz="2000" baseline="-25000" dirty="0" smtClean="0"/>
              <a:t>2)</a:t>
            </a:r>
            <a:r>
              <a:rPr lang="de-AT" altLang="de-DE" sz="2000" dirty="0" smtClean="0">
                <a:latin typeface="Arial" panose="020B0604020202020204" pitchFamily="34" charset="0"/>
                <a:cs typeface="Arial" panose="020B0604020202020204" pitchFamily="34" charset="0"/>
              </a:rPr>
              <a:t> an die Atmosphäre ab</a:t>
            </a:r>
          </a:p>
          <a:p>
            <a:pPr eaLnBrk="1" hangingPunct="1"/>
            <a:endParaRPr lang="de-AT" altLang="de-DE" sz="2000" dirty="0" smtClean="0">
              <a:latin typeface="Arial" panose="020B0604020202020204" pitchFamily="34" charset="0"/>
              <a:cs typeface="Arial" panose="020B0604020202020204" pitchFamily="34" charset="0"/>
            </a:endParaRPr>
          </a:p>
          <a:p>
            <a:pPr marL="176213" indent="-176213" eaLnBrk="1" hangingPunct="1">
              <a:buFont typeface="Arial" panose="020B0604020202020204" pitchFamily="34" charset="0"/>
              <a:buChar char="•"/>
            </a:pPr>
            <a:r>
              <a:rPr lang="de-AT" altLang="de-DE" sz="2000" dirty="0">
                <a:latin typeface="Arial" panose="020B0604020202020204" pitchFamily="34" charset="0"/>
                <a:cs typeface="Arial" panose="020B0604020202020204" pitchFamily="34" charset="0"/>
              </a:rPr>
              <a:t>i</a:t>
            </a:r>
            <a:r>
              <a:rPr lang="de-AT" altLang="de-DE" sz="2000" dirty="0" smtClean="0">
                <a:latin typeface="Arial" panose="020B0604020202020204" pitchFamily="34" charset="0"/>
                <a:cs typeface="Arial" panose="020B0604020202020204" pitchFamily="34" charset="0"/>
              </a:rPr>
              <a:t>st ein Naturprodukt, </a:t>
            </a:r>
            <a:r>
              <a:rPr lang="de-AT" altLang="de-DE" sz="2000" dirty="0">
                <a:latin typeface="Arial" panose="020B0604020202020204" pitchFamily="34" charset="0"/>
                <a:cs typeface="Arial" panose="020B0604020202020204" pitchFamily="34" charset="0"/>
              </a:rPr>
              <a:t>das niemals zu Ende </a:t>
            </a:r>
            <a:r>
              <a:rPr lang="de-AT" altLang="de-DE" sz="2000" dirty="0" smtClean="0">
                <a:latin typeface="Arial" panose="020B0604020202020204" pitchFamily="34" charset="0"/>
                <a:cs typeface="Arial" panose="020B0604020202020204" pitchFamily="34" charset="0"/>
              </a:rPr>
              <a:t>geht!</a:t>
            </a:r>
            <a:endParaRPr lang="de-AT" altLang="de-DE" sz="2000" dirty="0">
              <a:latin typeface="Arial" panose="020B0604020202020204" pitchFamily="34" charset="0"/>
              <a:cs typeface="Arial" panose="020B0604020202020204" pitchFamily="34" charset="0"/>
            </a:endParaRPr>
          </a:p>
          <a:p>
            <a:pPr marL="176213" indent="-176213" eaLnBrk="1" hangingPunct="1">
              <a:buFont typeface="Arial" panose="020B0604020202020204" pitchFamily="34" charset="0"/>
              <a:buChar char="•"/>
            </a:pPr>
            <a:endParaRPr lang="de-AT" altLang="de-DE" sz="2000" dirty="0">
              <a:latin typeface="Arial" panose="020B0604020202020204" pitchFamily="34" charset="0"/>
              <a:cs typeface="Arial" panose="020B0604020202020204" pitchFamily="34" charset="0"/>
            </a:endParaRPr>
          </a:p>
        </p:txBody>
      </p:sp>
      <p:pic>
        <p:nvPicPr>
          <p:cNvPr id="19" name="Grafik 18" descr="oparolf_pixelio_Wasser.jpg"/>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285720" y="285728"/>
            <a:ext cx="1864946" cy="1643074"/>
          </a:xfrm>
          <a:prstGeom prst="rect">
            <a:avLst/>
          </a:prstGeom>
        </p:spPr>
      </p:pic>
      <p:pic>
        <p:nvPicPr>
          <p:cNvPr id="18445" name="Grafik 20" descr="Minimax_pixelio_Sonn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50" y="4857750"/>
            <a:ext cx="18637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fik 21" descr="zoschke_pixelio_Wolken.jpg"/>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a:xfrm>
            <a:off x="285720" y="2571744"/>
            <a:ext cx="1857388" cy="1620070"/>
          </a:xfrm>
          <a:prstGeom prst="rect">
            <a:avLst/>
          </a:prstGeom>
        </p:spPr>
      </p:pic>
      <p:pic>
        <p:nvPicPr>
          <p:cNvPr id="15" name="Grafik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extLst>
      <p:ext uri="{BB962C8B-B14F-4D97-AF65-F5344CB8AC3E}">
        <p14:creationId xmlns:p14="http://schemas.microsoft.com/office/powerpoint/2010/main" val="827748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feld 7"/>
          <p:cNvSpPr txBox="1">
            <a:spLocks noChangeArrowheads="1"/>
          </p:cNvSpPr>
          <p:nvPr/>
        </p:nvSpPr>
        <p:spPr bwMode="auto">
          <a:xfrm>
            <a:off x="5047277" y="1268760"/>
            <a:ext cx="3816423"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9900"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lnSpc>
                <a:spcPct val="90000"/>
              </a:lnSpc>
              <a:spcBef>
                <a:spcPct val="20000"/>
              </a:spcBef>
              <a:buClr>
                <a:srgbClr val="ED1C24"/>
              </a:buClr>
            </a:pPr>
            <a:r>
              <a:rPr lang="de-AT" altLang="de-DE" sz="2000" b="1" dirty="0">
                <a:latin typeface="Arial" panose="020B0604020202020204" pitchFamily="34" charset="0"/>
                <a:cs typeface="Arial" panose="020B0604020202020204" pitchFamily="34" charset="0"/>
              </a:rPr>
              <a:t>Holz </a:t>
            </a:r>
            <a:r>
              <a:rPr lang="de-AT" altLang="de-DE" sz="2000" b="1" dirty="0" smtClean="0">
                <a:latin typeface="Arial" panose="020B0604020202020204" pitchFamily="34" charset="0"/>
                <a:cs typeface="Arial" panose="020B0604020202020204" pitchFamily="34" charset="0"/>
              </a:rPr>
              <a:t>bindet Kohlenstoff und </a:t>
            </a:r>
            <a:r>
              <a:rPr lang="de-AT" altLang="de-DE" sz="2000" b="1" dirty="0">
                <a:latin typeface="Arial" panose="020B0604020202020204" pitchFamily="34" charset="0"/>
                <a:cs typeface="Arial" panose="020B0604020202020204" pitchFamily="34" charset="0"/>
              </a:rPr>
              <a:t>schützt damit das Klima.</a:t>
            </a:r>
          </a:p>
          <a:p>
            <a:pPr eaLnBrk="1" hangingPunct="1">
              <a:lnSpc>
                <a:spcPct val="90000"/>
              </a:lnSpc>
              <a:spcBef>
                <a:spcPct val="20000"/>
              </a:spcBef>
              <a:buClr>
                <a:srgbClr val="ED1C24"/>
              </a:buClr>
            </a:pPr>
            <a:endParaRPr lang="de-AT" altLang="de-DE" sz="2000" b="1" dirty="0">
              <a:latin typeface="Arial" panose="020B0604020202020204" pitchFamily="34" charset="0"/>
              <a:cs typeface="Arial" panose="020B0604020202020204" pitchFamily="34" charset="0"/>
            </a:endParaRPr>
          </a:p>
          <a:p>
            <a:pPr eaLnBrk="1" hangingPunct="1">
              <a:lnSpc>
                <a:spcPct val="90000"/>
              </a:lnSpc>
              <a:spcBef>
                <a:spcPct val="20000"/>
              </a:spcBef>
              <a:buClr>
                <a:srgbClr val="ED1C24"/>
              </a:buClr>
            </a:pPr>
            <a:endParaRPr lang="de-AT" altLang="de-DE" sz="2000" dirty="0">
              <a:latin typeface="Arial" panose="020B0604020202020204" pitchFamily="34" charset="0"/>
              <a:cs typeface="Arial" panose="020B0604020202020204" pitchFamily="34" charset="0"/>
            </a:endParaRPr>
          </a:p>
          <a:p>
            <a:pPr eaLnBrk="1" hangingPunct="1">
              <a:lnSpc>
                <a:spcPct val="90000"/>
              </a:lnSpc>
              <a:spcBef>
                <a:spcPct val="20000"/>
              </a:spcBef>
              <a:buClr>
                <a:srgbClr val="ED1C24"/>
              </a:buClr>
            </a:pPr>
            <a:r>
              <a:rPr lang="de-AT" altLang="de-DE" sz="2000" dirty="0">
                <a:latin typeface="Arial" panose="020B0604020202020204" pitchFamily="34" charset="0"/>
                <a:cs typeface="Arial" panose="020B0604020202020204" pitchFamily="34" charset="0"/>
              </a:rPr>
              <a:t>Wenn man Holz für langlebige Produkte, wie </a:t>
            </a:r>
            <a:r>
              <a:rPr lang="de-AT" altLang="de-DE" sz="2000" dirty="0" smtClean="0">
                <a:latin typeface="Arial" panose="020B0604020202020204" pitchFamily="34" charset="0"/>
                <a:cs typeface="Arial" panose="020B0604020202020204" pitchFamily="34" charset="0"/>
              </a:rPr>
              <a:t>beispielsweise Holzhäuser, </a:t>
            </a:r>
            <a:r>
              <a:rPr lang="de-AT" altLang="de-DE" sz="2000" dirty="0">
                <a:latin typeface="Arial" panose="020B0604020202020204" pitchFamily="34" charset="0"/>
                <a:cs typeface="Arial" panose="020B0604020202020204" pitchFamily="34" charset="0"/>
              </a:rPr>
              <a:t>einsetzt, leistet man einen aktiven Beitrag zum Klimaschutz. </a:t>
            </a:r>
          </a:p>
          <a:p>
            <a:pPr eaLnBrk="1" hangingPunct="1">
              <a:lnSpc>
                <a:spcPct val="90000"/>
              </a:lnSpc>
              <a:spcBef>
                <a:spcPct val="20000"/>
              </a:spcBef>
              <a:buClr>
                <a:srgbClr val="ED1C24"/>
              </a:buClr>
            </a:pPr>
            <a:endParaRPr lang="de-AT" altLang="de-DE" sz="2000" dirty="0">
              <a:latin typeface="Arial" panose="020B0604020202020204" pitchFamily="34" charset="0"/>
              <a:cs typeface="Arial" panose="020B0604020202020204" pitchFamily="34" charset="0"/>
            </a:endParaRPr>
          </a:p>
          <a:p>
            <a:pPr eaLnBrk="1" hangingPunct="1">
              <a:lnSpc>
                <a:spcPct val="90000"/>
              </a:lnSpc>
              <a:spcBef>
                <a:spcPct val="20000"/>
              </a:spcBef>
              <a:buClr>
                <a:srgbClr val="ED1C24"/>
              </a:buClr>
            </a:pPr>
            <a:r>
              <a:rPr lang="de-AT" altLang="de-DE" sz="2000" dirty="0">
                <a:latin typeface="Arial" panose="020B0604020202020204" pitchFamily="34" charset="0"/>
                <a:cs typeface="Arial" panose="020B0604020202020204" pitchFamily="34" charset="0"/>
              </a:rPr>
              <a:t>Wenn Holz am Ende seiner Nutzungsdauer verbrannt wird, wird </a:t>
            </a:r>
            <a:r>
              <a:rPr lang="de-AT" altLang="de-DE" sz="2000" dirty="0" smtClean="0">
                <a:latin typeface="Arial" panose="020B0604020202020204" pitchFamily="34" charset="0"/>
                <a:cs typeface="Arial" panose="020B0604020202020204" pitchFamily="34" charset="0"/>
              </a:rPr>
              <a:t>nur genauso </a:t>
            </a:r>
            <a:r>
              <a:rPr lang="de-AT" altLang="de-DE" sz="2000" dirty="0">
                <a:latin typeface="Arial" panose="020B0604020202020204" pitchFamily="34" charset="0"/>
                <a:cs typeface="Arial" panose="020B0604020202020204" pitchFamily="34" charset="0"/>
              </a:rPr>
              <a:t>viel </a:t>
            </a:r>
            <a:r>
              <a:rPr lang="de-AT" altLang="de-DE" sz="2000" dirty="0" smtClean="0">
                <a:latin typeface="Arial" panose="020B0604020202020204" pitchFamily="34" charset="0"/>
                <a:cs typeface="Arial" panose="020B0604020202020204" pitchFamily="34" charset="0"/>
              </a:rPr>
              <a:t>Kohlenstoff </a:t>
            </a:r>
            <a:r>
              <a:rPr lang="de-AT" altLang="de-DE" sz="2000" dirty="0">
                <a:latin typeface="Arial" panose="020B0604020202020204" pitchFamily="34" charset="0"/>
                <a:cs typeface="Arial" panose="020B0604020202020204" pitchFamily="34" charset="0"/>
              </a:rPr>
              <a:t>frei, wie es vorher </a:t>
            </a:r>
            <a:r>
              <a:rPr lang="de-AT" altLang="de-DE" sz="2000" dirty="0" smtClean="0">
                <a:latin typeface="Arial" panose="020B0604020202020204" pitchFamily="34" charset="0"/>
                <a:cs typeface="Arial" panose="020B0604020202020204" pitchFamily="34" charset="0"/>
              </a:rPr>
              <a:t>gespeichert </a:t>
            </a:r>
            <a:r>
              <a:rPr lang="de-AT" altLang="de-DE" sz="2000" dirty="0">
                <a:latin typeface="Arial" panose="020B0604020202020204" pitchFamily="34" charset="0"/>
                <a:cs typeface="Arial" panose="020B0604020202020204" pitchFamily="34" charset="0"/>
              </a:rPr>
              <a:t>hat. </a:t>
            </a:r>
          </a:p>
        </p:txBody>
      </p:sp>
      <p:pic>
        <p:nvPicPr>
          <p:cNvPr id="55299" name="Picture 6" descr="Stape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471487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extLst>
      <p:ext uri="{BB962C8B-B14F-4D97-AF65-F5344CB8AC3E}">
        <p14:creationId xmlns:p14="http://schemas.microsoft.com/office/powerpoint/2010/main" val="1173403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2" descr="1188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Grafik 4" descr="Wal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Grafik 2" descr="brikettspelletsbig.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429000"/>
            <a:ext cx="4608856" cy="3429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feld 7"/>
          <p:cNvSpPr txBox="1">
            <a:spLocks noChangeArrowheads="1"/>
          </p:cNvSpPr>
          <p:nvPr/>
        </p:nvSpPr>
        <p:spPr bwMode="auto">
          <a:xfrm>
            <a:off x="689039" y="5085184"/>
            <a:ext cx="777139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9900" indent="-469900"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lnSpc>
                <a:spcPct val="90000"/>
              </a:lnSpc>
              <a:spcBef>
                <a:spcPct val="20000"/>
              </a:spcBef>
              <a:buClr>
                <a:srgbClr val="ED1C24"/>
              </a:buClr>
            </a:pPr>
            <a:r>
              <a:rPr lang="de-AT" altLang="de-DE" sz="2000" dirty="0">
                <a:latin typeface="Arial" panose="020B0604020202020204" pitchFamily="34" charset="0"/>
                <a:cs typeface="Arial" panose="020B0604020202020204" pitchFamily="34" charset="0"/>
              </a:rPr>
              <a:t>Entlang der Wertschöpfungskette </a:t>
            </a:r>
            <a:r>
              <a:rPr lang="de-AT" altLang="de-DE" sz="2000" dirty="0" smtClean="0">
                <a:latin typeface="Arial" panose="020B0604020202020204" pitchFamily="34" charset="0"/>
                <a:cs typeface="Arial" panose="020B0604020202020204" pitchFamily="34" charset="0"/>
              </a:rPr>
              <a:t>Forst-Holz </a:t>
            </a:r>
            <a:r>
              <a:rPr lang="de-AT" altLang="de-DE" sz="2000" dirty="0">
                <a:latin typeface="Arial" panose="020B0604020202020204" pitchFamily="34" charset="0"/>
                <a:cs typeface="Arial" panose="020B0604020202020204" pitchFamily="34" charset="0"/>
              </a:rPr>
              <a:t>entsteht </a:t>
            </a:r>
            <a:r>
              <a:rPr lang="de-AT" altLang="de-DE" sz="2000" b="1" dirty="0">
                <a:latin typeface="Arial" panose="020B0604020202020204" pitchFamily="34" charset="0"/>
                <a:cs typeface="Arial" panose="020B0604020202020204" pitchFamily="34" charset="0"/>
              </a:rPr>
              <a:t>kein Abfall</a:t>
            </a:r>
            <a:r>
              <a:rPr lang="de-AT" altLang="de-DE" sz="2000" dirty="0">
                <a:latin typeface="Arial" panose="020B0604020202020204" pitchFamily="34" charset="0"/>
                <a:cs typeface="Arial" panose="020B0604020202020204" pitchFamily="34" charset="0"/>
              </a:rPr>
              <a:t>. </a:t>
            </a:r>
            <a:endParaRPr lang="de-AT" altLang="de-DE" sz="2000" dirty="0" smtClean="0">
              <a:latin typeface="Arial" panose="020B0604020202020204" pitchFamily="34" charset="0"/>
              <a:cs typeface="Arial" panose="020B0604020202020204" pitchFamily="34" charset="0"/>
            </a:endParaRPr>
          </a:p>
          <a:p>
            <a:pPr eaLnBrk="1" hangingPunct="1">
              <a:lnSpc>
                <a:spcPct val="90000"/>
              </a:lnSpc>
              <a:spcBef>
                <a:spcPct val="20000"/>
              </a:spcBef>
              <a:buClr>
                <a:srgbClr val="ED1C24"/>
              </a:buClr>
            </a:pPr>
            <a:r>
              <a:rPr lang="de-AT" altLang="de-DE" sz="2000" dirty="0" smtClean="0">
                <a:latin typeface="Arial" panose="020B0604020202020204" pitchFamily="34" charset="0"/>
                <a:cs typeface="Arial" panose="020B0604020202020204" pitchFamily="34" charset="0"/>
              </a:rPr>
              <a:t>Alles wird genutzt</a:t>
            </a:r>
            <a:r>
              <a:rPr lang="de-AT" altLang="de-DE" sz="2000" dirty="0">
                <a:latin typeface="Arial" panose="020B0604020202020204" pitchFamily="34" charset="0"/>
                <a:cs typeface="Arial" panose="020B0604020202020204" pitchFamily="34" charset="0"/>
              </a:rPr>
              <a:t>. Beispielsweise werden Sägespäne aus </a:t>
            </a:r>
            <a:r>
              <a:rPr lang="de-AT" altLang="de-DE" sz="2000" dirty="0" smtClean="0">
                <a:latin typeface="Arial" panose="020B0604020202020204" pitchFamily="34" charset="0"/>
                <a:cs typeface="Arial" panose="020B0604020202020204" pitchFamily="34" charset="0"/>
              </a:rPr>
              <a:t>dem </a:t>
            </a:r>
          </a:p>
          <a:p>
            <a:pPr marL="0" indent="0" eaLnBrk="1" hangingPunct="1">
              <a:lnSpc>
                <a:spcPct val="90000"/>
              </a:lnSpc>
              <a:spcBef>
                <a:spcPct val="20000"/>
              </a:spcBef>
              <a:buClr>
                <a:srgbClr val="ED1C24"/>
              </a:buClr>
            </a:pPr>
            <a:r>
              <a:rPr lang="de-AT" altLang="de-DE" sz="2000" dirty="0" smtClean="0">
                <a:latin typeface="Arial" panose="020B0604020202020204" pitchFamily="34" charset="0"/>
                <a:cs typeface="Arial" panose="020B0604020202020204" pitchFamily="34" charset="0"/>
              </a:rPr>
              <a:t>Sägewerk bei der Herstellung </a:t>
            </a:r>
            <a:r>
              <a:rPr lang="de-AT" altLang="de-DE" sz="2000" dirty="0">
                <a:latin typeface="Arial" panose="020B0604020202020204" pitchFamily="34" charset="0"/>
                <a:cs typeface="Arial" panose="020B0604020202020204" pitchFamily="34" charset="0"/>
              </a:rPr>
              <a:t>von </a:t>
            </a:r>
            <a:r>
              <a:rPr lang="de-AT" altLang="de-DE" sz="2000" dirty="0" smtClean="0">
                <a:latin typeface="Arial" panose="020B0604020202020204" pitchFamily="34" charset="0"/>
                <a:cs typeface="Arial" panose="020B0604020202020204" pitchFamily="34" charset="0"/>
              </a:rPr>
              <a:t>Spanplatten</a:t>
            </a:r>
            <a:r>
              <a:rPr lang="de-AT" altLang="de-DE" sz="2000"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Papier oder Pellets </a:t>
            </a:r>
          </a:p>
          <a:p>
            <a:pPr marL="0" indent="0" eaLnBrk="1" hangingPunct="1">
              <a:lnSpc>
                <a:spcPct val="90000"/>
              </a:lnSpc>
              <a:spcBef>
                <a:spcPct val="20000"/>
              </a:spcBef>
              <a:buClr>
                <a:srgbClr val="ED1C24"/>
              </a:buClr>
            </a:pPr>
            <a:r>
              <a:rPr lang="de-AT" altLang="de-DE" sz="2000" dirty="0" smtClean="0">
                <a:latin typeface="Arial" panose="020B0604020202020204" pitchFamily="34" charset="0"/>
                <a:cs typeface="Arial" panose="020B0604020202020204" pitchFamily="34" charset="0"/>
              </a:rPr>
              <a:t>sinnvoll eingesetzt</a:t>
            </a:r>
            <a:r>
              <a:rPr lang="de-AT" altLang="de-DE" sz="2000" dirty="0">
                <a:latin typeface="Arial" panose="020B0604020202020204" pitchFamily="34" charset="0"/>
                <a:cs typeface="Arial" panose="020B0604020202020204" pitchFamily="34" charset="0"/>
              </a:rPr>
              <a:t>. </a:t>
            </a:r>
          </a:p>
        </p:txBody>
      </p:sp>
      <p:pic>
        <p:nvPicPr>
          <p:cNvPr id="2" name="Grafik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500" y="1196752"/>
            <a:ext cx="8977793" cy="3184310"/>
          </a:xfrm>
          <a:prstGeom prst="rect">
            <a:avLst/>
          </a:prstGeom>
        </p:spPr>
      </p:pic>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Grafik 5" descr="titel.jpg"/>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22363" y="20638"/>
            <a:ext cx="6950075"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5924" y="249676"/>
            <a:ext cx="1163972" cy="536303"/>
          </a:xfrm>
          <a:prstGeom prst="rect">
            <a:avLst/>
          </a:prstGeom>
        </p:spPr>
      </p:pic>
    </p:spTree>
    <p:extLst>
      <p:ext uri="{BB962C8B-B14F-4D97-AF65-F5344CB8AC3E}">
        <p14:creationId xmlns:p14="http://schemas.microsoft.com/office/powerpoint/2010/main" val="17663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3" descr="Platte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Grafik 3" descr="Faserflocke_FC Lenzing AG Markus Renne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Grafik 1" descr="Rollen_Papier_00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Grafik 2" descr="wkzwpcextrusion4fach.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000" y="3429000"/>
            <a:ext cx="459512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feld 56"/>
          <p:cNvSpPr txBox="1">
            <a:spLocks noChangeArrowheads="1"/>
          </p:cNvSpPr>
          <p:nvPr/>
        </p:nvSpPr>
        <p:spPr bwMode="auto">
          <a:xfrm>
            <a:off x="3929063" y="2857500"/>
            <a:ext cx="142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4000" b="1" dirty="0">
                <a:latin typeface="Arial" panose="020B0604020202020204" pitchFamily="34" charset="0"/>
                <a:cs typeface="Arial" panose="020B0604020202020204" pitchFamily="34" charset="0"/>
              </a:rPr>
              <a:t>Holz</a:t>
            </a:r>
          </a:p>
        </p:txBody>
      </p:sp>
      <p:grpSp>
        <p:nvGrpSpPr>
          <p:cNvPr id="7172" name="Gruppieren 85"/>
          <p:cNvGrpSpPr>
            <a:grpSpLocks/>
          </p:cNvGrpSpPr>
          <p:nvPr/>
        </p:nvGrpSpPr>
        <p:grpSpPr bwMode="auto">
          <a:xfrm>
            <a:off x="386545" y="1201315"/>
            <a:ext cx="8323440" cy="4678636"/>
            <a:chOff x="571472" y="1271559"/>
            <a:chExt cx="8322105" cy="4678788"/>
          </a:xfrm>
        </p:grpSpPr>
        <p:sp>
          <p:nvSpPr>
            <p:cNvPr id="58" name="Textfeld 57"/>
            <p:cNvSpPr txBox="1"/>
            <p:nvPr/>
          </p:nvSpPr>
          <p:spPr>
            <a:xfrm>
              <a:off x="1500011" y="2029394"/>
              <a:ext cx="1109421"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Pellets</a:t>
              </a:r>
            </a:p>
          </p:txBody>
        </p:sp>
        <p:sp>
          <p:nvSpPr>
            <p:cNvPr id="59" name="Textfeld 58"/>
            <p:cNvSpPr txBox="1"/>
            <p:nvPr/>
          </p:nvSpPr>
          <p:spPr>
            <a:xfrm>
              <a:off x="3214236" y="3429613"/>
              <a:ext cx="875228" cy="461680"/>
            </a:xfrm>
            <a:prstGeom prst="rect">
              <a:avLst/>
            </a:prstGeom>
            <a:noFill/>
          </p:spPr>
          <p:txBody>
            <a:bodyPr wrap="none">
              <a:spAutoFit/>
            </a:bodyPr>
            <a:lstStyle/>
            <a:p>
              <a:pPr>
                <a:defRPr/>
              </a:pPr>
              <a:r>
                <a:rPr lang="de-AT" sz="2400" dirty="0" smtClean="0">
                  <a:solidFill>
                    <a:schemeClr val="tx2">
                      <a:lumMod val="50000"/>
                      <a:lumOff val="50000"/>
                    </a:schemeClr>
                  </a:solidFill>
                  <a:latin typeface="Arial" panose="020B0604020202020204" pitchFamily="34" charset="0"/>
                  <a:cs typeface="Arial" panose="020B0604020202020204" pitchFamily="34" charset="0"/>
                </a:rPr>
                <a:t>Wald</a:t>
              </a:r>
              <a:endParaRPr lang="de-AT" sz="2400" dirty="0">
                <a:solidFill>
                  <a:schemeClr val="tx2">
                    <a:lumMod val="50000"/>
                    <a:lumOff val="50000"/>
                  </a:schemeClr>
                </a:solidFill>
                <a:latin typeface="Arial" panose="020B0604020202020204" pitchFamily="34" charset="0"/>
                <a:cs typeface="Arial" panose="020B0604020202020204" pitchFamily="34" charset="0"/>
              </a:endParaRPr>
            </a:p>
          </p:txBody>
        </p:sp>
        <p:sp>
          <p:nvSpPr>
            <p:cNvPr id="61" name="Textfeld 60"/>
            <p:cNvSpPr txBox="1"/>
            <p:nvPr/>
          </p:nvSpPr>
          <p:spPr>
            <a:xfrm>
              <a:off x="571472" y="2786654"/>
              <a:ext cx="2872441"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Furnierschichtplatte</a:t>
              </a:r>
            </a:p>
          </p:txBody>
        </p:sp>
        <p:sp>
          <p:nvSpPr>
            <p:cNvPr id="62" name="Textfeld 61"/>
            <p:cNvSpPr txBox="1"/>
            <p:nvPr/>
          </p:nvSpPr>
          <p:spPr>
            <a:xfrm>
              <a:off x="2362344" y="1271559"/>
              <a:ext cx="2598371"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Mehrschichtplatte</a:t>
              </a:r>
            </a:p>
          </p:txBody>
        </p:sp>
        <p:sp>
          <p:nvSpPr>
            <p:cNvPr id="63" name="Textfeld 62"/>
            <p:cNvSpPr txBox="1"/>
            <p:nvPr/>
          </p:nvSpPr>
          <p:spPr>
            <a:xfrm>
              <a:off x="6535617" y="2000817"/>
              <a:ext cx="2357960"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Brettschichtholz</a:t>
              </a:r>
            </a:p>
          </p:txBody>
        </p:sp>
        <p:sp>
          <p:nvSpPr>
            <p:cNvPr id="64" name="Textfeld 63"/>
            <p:cNvSpPr txBox="1"/>
            <p:nvPr/>
          </p:nvSpPr>
          <p:spPr>
            <a:xfrm>
              <a:off x="6535617" y="3000974"/>
              <a:ext cx="1657560"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Spanplatte</a:t>
              </a:r>
            </a:p>
          </p:txBody>
        </p:sp>
        <p:sp>
          <p:nvSpPr>
            <p:cNvPr id="65" name="Textfeld 64"/>
            <p:cNvSpPr txBox="1"/>
            <p:nvPr/>
          </p:nvSpPr>
          <p:spPr>
            <a:xfrm>
              <a:off x="5142739" y="1786497"/>
              <a:ext cx="1160709"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Furnier</a:t>
              </a:r>
            </a:p>
          </p:txBody>
        </p:sp>
        <p:sp>
          <p:nvSpPr>
            <p:cNvPr id="66" name="Textfeld 65"/>
            <p:cNvSpPr txBox="1"/>
            <p:nvPr/>
          </p:nvSpPr>
          <p:spPr>
            <a:xfrm>
              <a:off x="5285591" y="2572335"/>
              <a:ext cx="1383490"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Kantholz</a:t>
              </a:r>
            </a:p>
          </p:txBody>
        </p:sp>
        <p:sp>
          <p:nvSpPr>
            <p:cNvPr id="67" name="Textfeld 66"/>
            <p:cNvSpPr txBox="1"/>
            <p:nvPr/>
          </p:nvSpPr>
          <p:spPr>
            <a:xfrm>
              <a:off x="3928496" y="3929691"/>
              <a:ext cx="1228024"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Pfosten</a:t>
              </a:r>
            </a:p>
          </p:txBody>
        </p:sp>
        <p:sp>
          <p:nvSpPr>
            <p:cNvPr id="68" name="Textfeld 67"/>
            <p:cNvSpPr txBox="1"/>
            <p:nvPr/>
          </p:nvSpPr>
          <p:spPr>
            <a:xfrm>
              <a:off x="5392800" y="3572493"/>
              <a:ext cx="827786"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Brett</a:t>
              </a:r>
            </a:p>
          </p:txBody>
        </p:sp>
        <p:sp>
          <p:nvSpPr>
            <p:cNvPr id="69" name="Textfeld 68"/>
            <p:cNvSpPr txBox="1"/>
            <p:nvPr/>
          </p:nvSpPr>
          <p:spPr>
            <a:xfrm>
              <a:off x="3314796" y="2231656"/>
              <a:ext cx="1487669"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Rundholz</a:t>
              </a:r>
            </a:p>
          </p:txBody>
        </p:sp>
        <p:sp>
          <p:nvSpPr>
            <p:cNvPr id="75" name="Textfeld 74"/>
            <p:cNvSpPr txBox="1"/>
            <p:nvPr/>
          </p:nvSpPr>
          <p:spPr>
            <a:xfrm>
              <a:off x="7178451" y="3858252"/>
              <a:ext cx="1075763"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Papier</a:t>
              </a:r>
            </a:p>
          </p:txBody>
        </p:sp>
        <p:sp>
          <p:nvSpPr>
            <p:cNvPr id="76" name="Textfeld 75"/>
            <p:cNvSpPr txBox="1"/>
            <p:nvPr/>
          </p:nvSpPr>
          <p:spPr>
            <a:xfrm>
              <a:off x="6821321" y="4572650"/>
              <a:ext cx="1942079"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Viscosefaser</a:t>
              </a:r>
            </a:p>
          </p:txBody>
        </p:sp>
        <p:sp>
          <p:nvSpPr>
            <p:cNvPr id="77" name="Textfeld 76"/>
            <p:cNvSpPr txBox="1"/>
            <p:nvPr/>
          </p:nvSpPr>
          <p:spPr>
            <a:xfrm>
              <a:off x="5553113" y="5144169"/>
              <a:ext cx="1316175"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Holzbau</a:t>
              </a:r>
            </a:p>
          </p:txBody>
        </p:sp>
        <p:sp>
          <p:nvSpPr>
            <p:cNvPr id="78" name="Textfeld 77"/>
            <p:cNvSpPr txBox="1"/>
            <p:nvPr/>
          </p:nvSpPr>
          <p:spPr>
            <a:xfrm>
              <a:off x="3964280" y="5488667"/>
              <a:ext cx="1014858"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Möbel</a:t>
              </a:r>
            </a:p>
          </p:txBody>
        </p:sp>
        <p:sp>
          <p:nvSpPr>
            <p:cNvPr id="79" name="Textfeld 78"/>
            <p:cNvSpPr txBox="1"/>
            <p:nvPr/>
          </p:nvSpPr>
          <p:spPr>
            <a:xfrm>
              <a:off x="4964244" y="4429771"/>
              <a:ext cx="1606272"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Scheitholz</a:t>
              </a:r>
            </a:p>
          </p:txBody>
        </p:sp>
        <p:sp>
          <p:nvSpPr>
            <p:cNvPr id="80" name="Textfeld 79"/>
            <p:cNvSpPr txBox="1"/>
            <p:nvPr/>
          </p:nvSpPr>
          <p:spPr>
            <a:xfrm>
              <a:off x="2785680" y="4572650"/>
              <a:ext cx="2085492"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Hackschnitzel</a:t>
              </a:r>
            </a:p>
          </p:txBody>
        </p:sp>
        <p:sp>
          <p:nvSpPr>
            <p:cNvPr id="83" name="Textfeld 82"/>
            <p:cNvSpPr txBox="1"/>
            <p:nvPr/>
          </p:nvSpPr>
          <p:spPr>
            <a:xfrm>
              <a:off x="1000028" y="3929691"/>
              <a:ext cx="2103124"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Holzfußboden</a:t>
              </a:r>
            </a:p>
          </p:txBody>
        </p:sp>
        <p:sp>
          <p:nvSpPr>
            <p:cNvPr id="84" name="Textfeld 83"/>
            <p:cNvSpPr txBox="1"/>
            <p:nvPr/>
          </p:nvSpPr>
          <p:spPr>
            <a:xfrm>
              <a:off x="1428584" y="5144169"/>
              <a:ext cx="1984521"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Rindenmulch</a:t>
              </a:r>
            </a:p>
          </p:txBody>
        </p:sp>
        <p:sp>
          <p:nvSpPr>
            <p:cNvPr id="85" name="Textfeld 84"/>
            <p:cNvSpPr txBox="1"/>
            <p:nvPr/>
          </p:nvSpPr>
          <p:spPr>
            <a:xfrm>
              <a:off x="5907068" y="1273718"/>
              <a:ext cx="1742505" cy="461680"/>
            </a:xfrm>
            <a:prstGeom prst="rect">
              <a:avLst/>
            </a:prstGeom>
            <a:noFill/>
          </p:spPr>
          <p:txBody>
            <a:bodyPr wrap="none">
              <a:spAutoFit/>
            </a:bodyPr>
            <a:lstStyle/>
            <a:p>
              <a:pPr>
                <a:defRPr/>
              </a:pPr>
              <a:r>
                <a:rPr lang="de-AT" sz="2400" dirty="0">
                  <a:solidFill>
                    <a:schemeClr val="tx2">
                      <a:lumMod val="50000"/>
                      <a:lumOff val="50000"/>
                    </a:schemeClr>
                  </a:solidFill>
                  <a:latin typeface="Arial" panose="020B0604020202020204" pitchFamily="34" charset="0"/>
                  <a:cs typeface="Arial" panose="020B0604020202020204" pitchFamily="34" charset="0"/>
                </a:rPr>
                <a:t>Holzfenster</a:t>
              </a:r>
            </a:p>
          </p:txBody>
        </p:sp>
      </p:grpSp>
      <p:pic>
        <p:nvPicPr>
          <p:cNvPr id="24" name="Grafik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260648"/>
            <a:ext cx="1163972" cy="53630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rafik 2" descr="HolzistNatu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65225" y="0"/>
            <a:ext cx="6835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260648"/>
            <a:ext cx="1163972" cy="536303"/>
          </a:xfrm>
          <a:prstGeom prst="rect">
            <a:avLst/>
          </a:prstGeom>
        </p:spPr>
      </p:pic>
    </p:spTree>
    <p:extLst>
      <p:ext uri="{BB962C8B-B14F-4D97-AF65-F5344CB8AC3E}">
        <p14:creationId xmlns:p14="http://schemas.microsoft.com/office/powerpoint/2010/main" val="2720117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feld 5"/>
          <p:cNvSpPr txBox="1">
            <a:spLocks noChangeArrowheads="1"/>
          </p:cNvSpPr>
          <p:nvPr/>
        </p:nvSpPr>
        <p:spPr bwMode="auto">
          <a:xfrm>
            <a:off x="4745294" y="1354196"/>
            <a:ext cx="429120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2000" b="1" dirty="0">
                <a:latin typeface="Arial" panose="020B0604020202020204" pitchFamily="34" charset="0"/>
                <a:cs typeface="Arial" panose="020B0604020202020204" pitchFamily="34" charset="0"/>
              </a:rPr>
              <a:t>Waldreiches </a:t>
            </a:r>
            <a:r>
              <a:rPr lang="de-AT" altLang="de-DE" sz="2000" b="1" dirty="0" smtClean="0">
                <a:latin typeface="Arial" panose="020B0604020202020204" pitchFamily="34" charset="0"/>
                <a:cs typeface="Arial" panose="020B0604020202020204" pitchFamily="34" charset="0"/>
              </a:rPr>
              <a:t>Tirol</a:t>
            </a:r>
            <a:endParaRPr lang="de-AT" altLang="de-DE" sz="2000" b="1" dirty="0">
              <a:latin typeface="Arial" panose="020B0604020202020204" pitchFamily="34" charset="0"/>
              <a:cs typeface="Arial" panose="020B0604020202020204" pitchFamily="34" charset="0"/>
            </a:endParaRPr>
          </a:p>
          <a:p>
            <a:pPr eaLnBrk="1" hangingPunct="1"/>
            <a:endParaRPr lang="de-AT" altLang="de-DE" sz="20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de-AT" altLang="de-DE" sz="2000"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42 </a:t>
            </a:r>
            <a:r>
              <a:rPr lang="de-AT" altLang="de-DE" sz="2000" dirty="0">
                <a:latin typeface="Arial" panose="020B0604020202020204" pitchFamily="34" charset="0"/>
                <a:cs typeface="Arial" panose="020B0604020202020204" pitchFamily="34" charset="0"/>
              </a:rPr>
              <a:t>% der </a:t>
            </a:r>
            <a:r>
              <a:rPr lang="de-AT" altLang="de-DE" sz="2000" dirty="0" smtClean="0">
                <a:latin typeface="Arial" panose="020B0604020202020204" pitchFamily="34" charset="0"/>
                <a:cs typeface="Arial" panose="020B0604020202020204" pitchFamily="34" charset="0"/>
              </a:rPr>
              <a:t>Tiroler </a:t>
            </a:r>
            <a:r>
              <a:rPr lang="de-AT" altLang="de-DE" sz="2000" dirty="0">
                <a:latin typeface="Arial" panose="020B0604020202020204" pitchFamily="34" charset="0"/>
                <a:cs typeface="Arial" panose="020B0604020202020204" pitchFamily="34" charset="0"/>
              </a:rPr>
              <a:t>Landesfläche </a:t>
            </a:r>
          </a:p>
          <a:p>
            <a:pPr eaLnBrk="1" hangingPunct="1"/>
            <a:r>
              <a:rPr lang="de-AT" altLang="de-DE" sz="2000"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sind von </a:t>
            </a:r>
            <a:r>
              <a:rPr lang="de-AT" altLang="de-DE" sz="2000" dirty="0">
                <a:latin typeface="Arial" panose="020B0604020202020204" pitchFamily="34" charset="0"/>
                <a:cs typeface="Arial" panose="020B0604020202020204" pitchFamily="34" charset="0"/>
              </a:rPr>
              <a:t>Wald bedeckt. </a:t>
            </a:r>
          </a:p>
          <a:p>
            <a:pPr eaLnBrk="1" hangingPunct="1"/>
            <a:endParaRPr lang="de-AT" altLang="de-DE" sz="2000" dirty="0">
              <a:latin typeface="Arial" panose="020B0604020202020204" pitchFamily="34" charset="0"/>
              <a:cs typeface="Arial" panose="020B0604020202020204" pitchFamily="34" charset="0"/>
            </a:endParaRPr>
          </a:p>
          <a:p>
            <a:pPr marL="176213" indent="-176213" eaLnBrk="1" hangingPunct="1">
              <a:buFont typeface="Arial" panose="020B0604020202020204" pitchFamily="34" charset="0"/>
              <a:buChar char="•"/>
            </a:pPr>
            <a:r>
              <a:rPr lang="de-AT" altLang="de-DE" sz="2000" dirty="0" smtClean="0">
                <a:latin typeface="Arial" panose="020B0604020202020204" pitchFamily="34" charset="0"/>
                <a:cs typeface="Arial" panose="020B0604020202020204" pitchFamily="34" charset="0"/>
              </a:rPr>
              <a:t>2,2  </a:t>
            </a:r>
            <a:r>
              <a:rPr lang="de-AT" altLang="de-DE" sz="2000" dirty="0">
                <a:latin typeface="Arial" panose="020B0604020202020204" pitchFamily="34" charset="0"/>
                <a:cs typeface="Arial" panose="020B0604020202020204" pitchFamily="34" charset="0"/>
              </a:rPr>
              <a:t>Mio. m³ Holz wachsen </a:t>
            </a:r>
            <a:r>
              <a:rPr lang="de-AT" altLang="de-DE" sz="2000" dirty="0" smtClean="0">
                <a:latin typeface="Arial" panose="020B0604020202020204" pitchFamily="34" charset="0"/>
                <a:cs typeface="Arial" panose="020B0604020202020204" pitchFamily="34" charset="0"/>
              </a:rPr>
              <a:t>in Tirol jährlich nach</a:t>
            </a:r>
            <a:r>
              <a:rPr lang="de-AT" altLang="de-DE" sz="2000"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Davon werden rund 1,5 Mio. m³ genutzt</a:t>
            </a:r>
            <a:r>
              <a:rPr lang="de-AT" altLang="de-DE" sz="2000" dirty="0">
                <a:latin typeface="Arial" panose="020B0604020202020204" pitchFamily="34" charset="0"/>
                <a:cs typeface="Arial" panose="020B0604020202020204" pitchFamily="34" charset="0"/>
              </a:rPr>
              <a:t>  </a:t>
            </a:r>
            <a:r>
              <a:rPr lang="de-AT" altLang="de-DE" sz="2000" dirty="0" smtClean="0">
                <a:latin typeface="Arial" panose="020B0604020202020204" pitchFamily="34" charset="0"/>
                <a:cs typeface="Arial" panose="020B0604020202020204" pitchFamily="34" charset="0"/>
              </a:rPr>
              <a:t>(= 80 % des nutzbaren Zuwachses).</a:t>
            </a:r>
          </a:p>
          <a:p>
            <a:pPr marL="176213" eaLnBrk="1" hangingPunct="1"/>
            <a:endParaRPr lang="de-AT" altLang="de-DE" sz="2000" dirty="0">
              <a:latin typeface="Arial" panose="020B0604020202020204" pitchFamily="34" charset="0"/>
              <a:cs typeface="Arial" panose="020B0604020202020204" pitchFamily="34" charset="0"/>
            </a:endParaRPr>
          </a:p>
          <a:p>
            <a:pPr marL="176213" indent="-176213" eaLnBrk="1" hangingPunct="1">
              <a:buFont typeface="Arial" panose="020B0604020202020204" pitchFamily="34" charset="0"/>
              <a:buChar char="•"/>
            </a:pPr>
            <a:r>
              <a:rPr lang="de-AT" altLang="de-DE" sz="2000" dirty="0" smtClean="0">
                <a:latin typeface="Arial" panose="020B0604020202020204" pitchFamily="34" charset="0"/>
                <a:cs typeface="Arial" panose="020B0604020202020204" pitchFamily="34" charset="0"/>
              </a:rPr>
              <a:t>Alle </a:t>
            </a:r>
            <a:r>
              <a:rPr lang="de-AT" altLang="de-DE" sz="2000" b="1" dirty="0" smtClean="0">
                <a:latin typeface="Arial" panose="020B0604020202020204" pitchFamily="34" charset="0"/>
                <a:cs typeface="Arial" panose="020B0604020202020204" pitchFamily="34" charset="0"/>
              </a:rPr>
              <a:t>10 Minuten </a:t>
            </a:r>
            <a:r>
              <a:rPr lang="de-AT" altLang="de-DE" sz="2000" dirty="0" smtClean="0">
                <a:latin typeface="Arial" panose="020B0604020202020204" pitchFamily="34" charset="0"/>
                <a:cs typeface="Arial" panose="020B0604020202020204" pitchFamily="34" charset="0"/>
              </a:rPr>
              <a:t>entsteht in Tirols Wäldern genug </a:t>
            </a:r>
            <a:r>
              <a:rPr lang="de-AT" altLang="de-DE" sz="2000" dirty="0">
                <a:latin typeface="Arial" panose="020B0604020202020204" pitchFamily="34" charset="0"/>
                <a:cs typeface="Arial" panose="020B0604020202020204" pitchFamily="34" charset="0"/>
              </a:rPr>
              <a:t>Holz </a:t>
            </a:r>
            <a:r>
              <a:rPr lang="de-AT" altLang="de-DE" sz="2000" dirty="0" smtClean="0">
                <a:latin typeface="Arial" panose="020B0604020202020204" pitchFamily="34" charset="0"/>
                <a:cs typeface="Arial" panose="020B0604020202020204" pitchFamily="34" charset="0"/>
              </a:rPr>
              <a:t>für </a:t>
            </a:r>
            <a:r>
              <a:rPr lang="de-AT" altLang="de-DE" sz="2000" dirty="0">
                <a:latin typeface="Arial" panose="020B0604020202020204" pitchFamily="34" charset="0"/>
                <a:cs typeface="Arial" panose="020B0604020202020204" pitchFamily="34" charset="0"/>
              </a:rPr>
              <a:t>den Bau eines </a:t>
            </a:r>
            <a:r>
              <a:rPr lang="de-AT" altLang="de-DE" sz="2000" dirty="0" smtClean="0">
                <a:latin typeface="Arial" panose="020B0604020202020204" pitchFamily="34" charset="0"/>
                <a:cs typeface="Arial" panose="020B0604020202020204" pitchFamily="34" charset="0"/>
              </a:rPr>
              <a:t>Einfamilienhauses</a:t>
            </a:r>
            <a:r>
              <a:rPr lang="de-AT" altLang="de-DE" sz="2000" dirty="0">
                <a:latin typeface="Arial" panose="020B0604020202020204" pitchFamily="34" charset="0"/>
                <a:cs typeface="Arial" panose="020B0604020202020204" pitchFamily="34" charset="0"/>
              </a:rPr>
              <a:t>. </a:t>
            </a: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260648"/>
            <a:ext cx="1163972" cy="536303"/>
          </a:xfrm>
          <a:prstGeom prst="rect">
            <a:avLst/>
          </a:prstGeom>
        </p:spPr>
      </p:pic>
      <p:pic>
        <p:nvPicPr>
          <p:cNvPr id="3" name="Grafik 2"/>
          <p:cNvPicPr>
            <a:picLocks noChangeAspect="1"/>
          </p:cNvPicPr>
          <p:nvPr/>
        </p:nvPicPr>
        <p:blipFill rotWithShape="1">
          <a:blip r:embed="rId4" cstate="screen">
            <a:extLst>
              <a:ext uri="{28A0092B-C50C-407E-A947-70E740481C1C}">
                <a14:useLocalDpi xmlns:a14="http://schemas.microsoft.com/office/drawing/2010/main"/>
              </a:ext>
            </a:extLst>
          </a:blip>
          <a:srcRect t="-3630" b="-409"/>
          <a:stretch/>
        </p:blipFill>
        <p:spPr>
          <a:xfrm>
            <a:off x="-1260648" y="-249707"/>
            <a:ext cx="5791200" cy="71350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49619"/>
            <a:ext cx="8424936" cy="5020674"/>
          </a:xfrm>
          <a:prstGeom prst="rect">
            <a:avLst/>
          </a:prstGeom>
        </p:spPr>
      </p:pic>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0352" y="260648"/>
            <a:ext cx="1163972" cy="536303"/>
          </a:xfrm>
          <a:prstGeom prst="rect">
            <a:avLst/>
          </a:prstGeom>
        </p:spPr>
      </p:pic>
      <p:graphicFrame>
        <p:nvGraphicFramePr>
          <p:cNvPr id="5" name="Tabelle 4"/>
          <p:cNvGraphicFramePr>
            <a:graphicFrameLocks noGrp="1"/>
          </p:cNvGraphicFramePr>
          <p:nvPr>
            <p:extLst>
              <p:ext uri="{D42A27DB-BD31-4B8C-83A1-F6EECF244321}">
                <p14:modId xmlns:p14="http://schemas.microsoft.com/office/powerpoint/2010/main" val="2111662063"/>
              </p:ext>
            </p:extLst>
          </p:nvPr>
        </p:nvGraphicFramePr>
        <p:xfrm>
          <a:off x="467545" y="5070292"/>
          <a:ext cx="8286840" cy="1645920"/>
        </p:xfrm>
        <a:graphic>
          <a:graphicData uri="http://schemas.openxmlformats.org/drawingml/2006/table">
            <a:tbl>
              <a:tblPr firstRow="1" bandRow="1">
                <a:tableStyleId>{5C22544A-7EE6-4342-B048-85BDC9FD1C3A}</a:tableStyleId>
              </a:tblPr>
              <a:tblGrid>
                <a:gridCol w="1592087"/>
                <a:gridCol w="2615011"/>
                <a:gridCol w="1108988"/>
                <a:gridCol w="2970754"/>
              </a:tblGrid>
              <a:tr h="274320">
                <a:tc>
                  <a:txBody>
                    <a:bodyPr/>
                    <a:lstStyle/>
                    <a:p>
                      <a:r>
                        <a:rPr lang="de-DE" sz="1200" b="1" dirty="0" smtClean="0">
                          <a:solidFill>
                            <a:srgbClr val="00B050"/>
                          </a:solidFill>
                          <a:latin typeface="Arial" panose="020B0604020202020204" pitchFamily="34" charset="0"/>
                          <a:cs typeface="Arial" panose="020B0604020202020204" pitchFamily="34" charset="0"/>
                        </a:rPr>
                        <a:t>Bezirk</a:t>
                      </a:r>
                      <a:endParaRPr lang="de-DE" sz="1200" b="1" dirty="0">
                        <a:solidFill>
                          <a:srgbClr val="00B050"/>
                        </a:solidFill>
                        <a:latin typeface="Arial" panose="020B0604020202020204" pitchFamily="34" charset="0"/>
                        <a:cs typeface="Arial" panose="020B0604020202020204" pitchFamily="34" charset="0"/>
                      </a:endParaRPr>
                    </a:p>
                  </a:txBody>
                  <a:tcPr/>
                </a:tc>
                <a:tc>
                  <a:txBody>
                    <a:bodyPr/>
                    <a:lstStyle/>
                    <a:p>
                      <a:r>
                        <a:rPr lang="de-DE" sz="1200" b="1" dirty="0" smtClean="0">
                          <a:solidFill>
                            <a:srgbClr val="00B050"/>
                          </a:solidFill>
                          <a:latin typeface="Arial" panose="020B0604020202020204" pitchFamily="34" charset="0"/>
                          <a:cs typeface="Arial" panose="020B0604020202020204" pitchFamily="34" charset="0"/>
                        </a:rPr>
                        <a:t>Bewaldung</a:t>
                      </a:r>
                      <a:endParaRPr lang="de-DE" sz="1200" b="1" dirty="0">
                        <a:solidFill>
                          <a:srgbClr val="00B050"/>
                        </a:solidFill>
                        <a:latin typeface="Arial" panose="020B0604020202020204" pitchFamily="34" charset="0"/>
                        <a:cs typeface="Arial" panose="020B0604020202020204" pitchFamily="34" charset="0"/>
                      </a:endParaRPr>
                    </a:p>
                  </a:txBody>
                  <a:tcPr/>
                </a:tc>
                <a:tc>
                  <a:txBody>
                    <a:bodyPr/>
                    <a:lstStyle/>
                    <a:p>
                      <a:r>
                        <a:rPr lang="de-DE" sz="1200" b="1" dirty="0" smtClean="0">
                          <a:solidFill>
                            <a:srgbClr val="00B050"/>
                          </a:solidFill>
                          <a:latin typeface="Arial" panose="020B0604020202020204" pitchFamily="34" charset="0"/>
                          <a:cs typeface="Arial" panose="020B0604020202020204" pitchFamily="34" charset="0"/>
                        </a:rPr>
                        <a:t>Bezirk</a:t>
                      </a:r>
                      <a:endParaRPr lang="de-DE" sz="1200" b="1" dirty="0">
                        <a:solidFill>
                          <a:srgbClr val="00B050"/>
                        </a:solidFill>
                        <a:latin typeface="Arial" panose="020B0604020202020204" pitchFamily="34" charset="0"/>
                        <a:cs typeface="Arial" panose="020B0604020202020204" pitchFamily="34" charset="0"/>
                      </a:endParaRPr>
                    </a:p>
                  </a:txBody>
                  <a:tcPr/>
                </a:tc>
                <a:tc>
                  <a:txBody>
                    <a:bodyPr/>
                    <a:lstStyle/>
                    <a:p>
                      <a:r>
                        <a:rPr lang="de-DE" sz="1200" b="1" dirty="0" smtClean="0">
                          <a:solidFill>
                            <a:srgbClr val="00B050"/>
                          </a:solidFill>
                          <a:latin typeface="Arial" panose="020B0604020202020204" pitchFamily="34" charset="0"/>
                          <a:cs typeface="Arial" panose="020B0604020202020204" pitchFamily="34" charset="0"/>
                        </a:rPr>
                        <a:t>Bewaldung</a:t>
                      </a:r>
                      <a:endParaRPr lang="de-DE" sz="1200" b="1" dirty="0">
                        <a:solidFill>
                          <a:srgbClr val="00B050"/>
                        </a:solidFill>
                        <a:latin typeface="Arial" panose="020B0604020202020204" pitchFamily="34" charset="0"/>
                        <a:cs typeface="Arial" panose="020B0604020202020204" pitchFamily="34" charset="0"/>
                      </a:endParaRPr>
                    </a:p>
                  </a:txBody>
                  <a:tcPr/>
                </a:tc>
              </a:tr>
              <a:tr h="274320">
                <a:tc>
                  <a:txBody>
                    <a:bodyPr/>
                    <a:lstStyle/>
                    <a:p>
                      <a:r>
                        <a:rPr lang="de-DE" sz="1200" b="1" dirty="0" smtClean="0">
                          <a:latin typeface="Arial" panose="020B0604020202020204" pitchFamily="34" charset="0"/>
                          <a:cs typeface="Arial" panose="020B0604020202020204" pitchFamily="34" charset="0"/>
                        </a:rPr>
                        <a:t>Kufstein</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58,8 %</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Schwaz</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42,9 %</a:t>
                      </a:r>
                      <a:endParaRPr lang="de-DE" sz="1200" b="1" dirty="0">
                        <a:latin typeface="Arial" panose="020B0604020202020204" pitchFamily="34" charset="0"/>
                        <a:cs typeface="Arial" panose="020B0604020202020204" pitchFamily="34" charset="0"/>
                      </a:endParaRPr>
                    </a:p>
                  </a:txBody>
                  <a:tcPr/>
                </a:tc>
              </a:tr>
              <a:tr h="274320">
                <a:tc>
                  <a:txBody>
                    <a:bodyPr/>
                    <a:lstStyle/>
                    <a:p>
                      <a:r>
                        <a:rPr lang="de-DE" sz="1200" b="1" dirty="0" smtClean="0">
                          <a:latin typeface="Arial" panose="020B0604020202020204" pitchFamily="34" charset="0"/>
                          <a:cs typeface="Arial" panose="020B0604020202020204" pitchFamily="34" charset="0"/>
                        </a:rPr>
                        <a:t>Reutte</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53,8 %</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Innsbruck</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41,8 %</a:t>
                      </a:r>
                      <a:endParaRPr lang="de-DE" sz="1200" b="1" dirty="0">
                        <a:latin typeface="Arial" panose="020B0604020202020204" pitchFamily="34" charset="0"/>
                        <a:cs typeface="Arial" panose="020B0604020202020204" pitchFamily="34" charset="0"/>
                      </a:endParaRPr>
                    </a:p>
                  </a:txBody>
                  <a:tcPr/>
                </a:tc>
              </a:tr>
              <a:tr h="274320">
                <a:tc>
                  <a:txBody>
                    <a:bodyPr/>
                    <a:lstStyle/>
                    <a:p>
                      <a:r>
                        <a:rPr lang="de-DE" sz="1200" b="1" dirty="0" smtClean="0">
                          <a:latin typeface="Arial" panose="020B0604020202020204" pitchFamily="34" charset="0"/>
                          <a:cs typeface="Arial" panose="020B0604020202020204" pitchFamily="34" charset="0"/>
                        </a:rPr>
                        <a:t>Kitzbühel</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50,3 %</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Lienz</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32,6 %</a:t>
                      </a:r>
                      <a:endParaRPr lang="de-DE" sz="1200" b="1" dirty="0">
                        <a:latin typeface="Arial" panose="020B0604020202020204" pitchFamily="34" charset="0"/>
                        <a:cs typeface="Arial" panose="020B0604020202020204" pitchFamily="34" charset="0"/>
                      </a:endParaRPr>
                    </a:p>
                  </a:txBody>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latin typeface="Arial" panose="020B0604020202020204" pitchFamily="34" charset="0"/>
                          <a:cs typeface="Arial" panose="020B0604020202020204" pitchFamily="34" charset="0"/>
                        </a:rPr>
                        <a:t>Innsbruck Land</a:t>
                      </a:r>
                    </a:p>
                  </a:txBody>
                  <a:tcPr/>
                </a:tc>
                <a:tc>
                  <a:txBody>
                    <a:bodyPr/>
                    <a:lstStyle/>
                    <a:p>
                      <a:r>
                        <a:rPr lang="de-DE" sz="1200" b="1" dirty="0" smtClean="0">
                          <a:latin typeface="Arial" panose="020B0604020202020204" pitchFamily="34" charset="0"/>
                          <a:cs typeface="Arial" panose="020B0604020202020204" pitchFamily="34" charset="0"/>
                        </a:rPr>
                        <a:t>43,</a:t>
                      </a:r>
                      <a:r>
                        <a:rPr lang="de-DE" sz="1200" b="1" baseline="0" dirty="0" smtClean="0">
                          <a:latin typeface="Arial" panose="020B0604020202020204" pitchFamily="34" charset="0"/>
                          <a:cs typeface="Arial" panose="020B0604020202020204" pitchFamily="34" charset="0"/>
                        </a:rPr>
                        <a:t>6 %</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Landeck</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31,1 %</a:t>
                      </a:r>
                      <a:endParaRPr lang="de-DE" sz="1200" b="1" dirty="0">
                        <a:latin typeface="Arial" panose="020B0604020202020204" pitchFamily="34" charset="0"/>
                        <a:cs typeface="Arial" panose="020B0604020202020204" pitchFamily="34" charset="0"/>
                      </a:endParaRPr>
                    </a:p>
                  </a:txBody>
                  <a:tcPr/>
                </a:tc>
              </a:tr>
              <a:tr h="274320">
                <a:tc>
                  <a:txBody>
                    <a:bodyPr/>
                    <a:lstStyle/>
                    <a:p>
                      <a:endParaRPr lang="de-DE" sz="1200" b="1" dirty="0"/>
                    </a:p>
                  </a:txBody>
                  <a:tcPr/>
                </a:tc>
                <a:tc>
                  <a:txBody>
                    <a:bodyPr/>
                    <a:lstStyle/>
                    <a:p>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Imst</a:t>
                      </a:r>
                      <a:endParaRPr lang="de-DE" sz="1200" b="1" dirty="0">
                        <a:latin typeface="Arial" panose="020B0604020202020204" pitchFamily="34" charset="0"/>
                        <a:cs typeface="Arial" panose="020B0604020202020204" pitchFamily="34" charset="0"/>
                      </a:endParaRPr>
                    </a:p>
                  </a:txBody>
                  <a:tcPr/>
                </a:tc>
                <a:tc>
                  <a:txBody>
                    <a:bodyPr/>
                    <a:lstStyle/>
                    <a:p>
                      <a:r>
                        <a:rPr lang="de-DE" sz="1200" b="1" dirty="0" smtClean="0">
                          <a:latin typeface="Arial" panose="020B0604020202020204" pitchFamily="34" charset="0"/>
                          <a:cs typeface="Arial" panose="020B0604020202020204" pitchFamily="34" charset="0"/>
                        </a:rPr>
                        <a:t>29,6 %</a:t>
                      </a:r>
                      <a:endParaRPr lang="de-DE" sz="1200" b="1"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a:spLocks noChangeArrowheads="1"/>
          </p:cNvSpPr>
          <p:nvPr/>
        </p:nvSpPr>
        <p:spPr bwMode="auto">
          <a:xfrm>
            <a:off x="5110062" y="1700808"/>
            <a:ext cx="382171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de-AT" altLang="de-DE" sz="2000" b="1" dirty="0" smtClean="0">
                <a:latin typeface="Arial" panose="020B0604020202020204" pitchFamily="34" charset="0"/>
                <a:cs typeface="Arial" panose="020B0604020202020204" pitchFamily="34" charset="0"/>
              </a:rPr>
              <a:t>Baumartenverteilung</a:t>
            </a:r>
          </a:p>
          <a:p>
            <a:pPr eaLnBrk="1" hangingPunct="1"/>
            <a:r>
              <a:rPr lang="de-AT" altLang="de-DE" sz="2000" b="1" dirty="0" smtClean="0">
                <a:latin typeface="Arial" panose="020B0604020202020204" pitchFamily="34" charset="0"/>
                <a:cs typeface="Arial" panose="020B0604020202020204" pitchFamily="34" charset="0"/>
              </a:rPr>
              <a:t>In Tirol:</a:t>
            </a:r>
          </a:p>
          <a:p>
            <a:pPr eaLnBrk="1" hangingPunct="1"/>
            <a:endParaRPr lang="de-AT" altLang="de-DE" sz="2000" dirty="0" smtClean="0">
              <a:latin typeface="Arial" panose="020B0604020202020204" pitchFamily="34" charset="0"/>
              <a:cs typeface="Arial" panose="020B0604020202020204" pitchFamily="34" charset="0"/>
            </a:endParaRPr>
          </a:p>
          <a:p>
            <a:pPr eaLnBrk="1" hangingPunct="1"/>
            <a:r>
              <a:rPr lang="de-AT" altLang="de-DE" sz="2000" dirty="0" smtClean="0">
                <a:latin typeface="Arial" panose="020B0604020202020204" pitchFamily="34" charset="0"/>
                <a:cs typeface="Arial" panose="020B0604020202020204" pitchFamily="34" charset="0"/>
              </a:rPr>
              <a:t>Fichte:			57,6 %</a:t>
            </a:r>
          </a:p>
          <a:p>
            <a:pPr eaLnBrk="1" hangingPunct="1"/>
            <a:r>
              <a:rPr lang="de-AT" altLang="de-DE" sz="2000" dirty="0" smtClean="0">
                <a:latin typeface="Arial" panose="020B0604020202020204" pitchFamily="34" charset="0"/>
                <a:cs typeface="Arial" panose="020B0604020202020204" pitchFamily="34" charset="0"/>
              </a:rPr>
              <a:t>Lärche: 		7,4 %</a:t>
            </a:r>
          </a:p>
          <a:p>
            <a:pPr eaLnBrk="1" hangingPunct="1"/>
            <a:r>
              <a:rPr lang="de-AT" altLang="de-DE" sz="2000" dirty="0">
                <a:latin typeface="Arial" panose="020B0604020202020204" pitchFamily="34" charset="0"/>
                <a:cs typeface="Arial" panose="020B0604020202020204" pitchFamily="34" charset="0"/>
              </a:rPr>
              <a:t>Buche</a:t>
            </a:r>
            <a:r>
              <a:rPr lang="de-AT" altLang="de-DE" sz="2000" dirty="0" smtClean="0">
                <a:latin typeface="Arial" panose="020B0604020202020204" pitchFamily="34" charset="0"/>
                <a:cs typeface="Arial" panose="020B0604020202020204" pitchFamily="34" charset="0"/>
              </a:rPr>
              <a:t>: 			5,3 %</a:t>
            </a:r>
          </a:p>
          <a:p>
            <a:pPr eaLnBrk="1" hangingPunct="1"/>
            <a:r>
              <a:rPr lang="de-AT" altLang="de-DE" sz="2000" dirty="0" smtClean="0">
                <a:latin typeface="Arial" panose="020B0604020202020204" pitchFamily="34" charset="0"/>
                <a:cs typeface="Arial" panose="020B0604020202020204" pitchFamily="34" charset="0"/>
              </a:rPr>
              <a:t>Kiefer: 			4,2 %</a:t>
            </a:r>
          </a:p>
          <a:p>
            <a:pPr eaLnBrk="1" hangingPunct="1"/>
            <a:r>
              <a:rPr lang="de-AT" altLang="de-DE" sz="2000" dirty="0" smtClean="0">
                <a:latin typeface="Arial" panose="020B0604020202020204" pitchFamily="34" charset="0"/>
                <a:cs typeface="Arial" panose="020B0604020202020204" pitchFamily="34" charset="0"/>
              </a:rPr>
              <a:t>Tanne: 			3,0 %</a:t>
            </a:r>
          </a:p>
          <a:p>
            <a:pPr eaLnBrk="1" hangingPunct="1"/>
            <a:r>
              <a:rPr lang="de-AT" altLang="de-DE" sz="2000" dirty="0" smtClean="0">
                <a:latin typeface="Arial" panose="020B0604020202020204" pitchFamily="34" charset="0"/>
                <a:cs typeface="Arial" panose="020B0604020202020204" pitchFamily="34" charset="0"/>
              </a:rPr>
              <a:t>Zirbe: 			2,3 %</a:t>
            </a:r>
          </a:p>
          <a:p>
            <a:pPr eaLnBrk="1" hangingPunct="1"/>
            <a:endParaRPr lang="de-AT" altLang="de-DE" sz="2000" dirty="0" smtClean="0">
              <a:latin typeface="Arial" panose="020B0604020202020204" pitchFamily="34" charset="0"/>
              <a:cs typeface="Arial" panose="020B0604020202020204" pitchFamily="34" charset="0"/>
            </a:endParaRPr>
          </a:p>
          <a:p>
            <a:pPr eaLnBrk="1" hangingPunct="1"/>
            <a:r>
              <a:rPr lang="de-AT" altLang="de-DE" sz="2000" dirty="0">
                <a:latin typeface="Arial" panose="020B0604020202020204" pitchFamily="34" charset="0"/>
                <a:cs typeface="Arial" panose="020B0604020202020204" pitchFamily="34" charset="0"/>
              </a:rPr>
              <a:t>Sonst. Laubhölzer: </a:t>
            </a:r>
            <a:r>
              <a:rPr lang="de-AT" altLang="de-DE" sz="2000" dirty="0" smtClean="0">
                <a:latin typeface="Arial" panose="020B0604020202020204" pitchFamily="34" charset="0"/>
                <a:cs typeface="Arial" panose="020B0604020202020204" pitchFamily="34" charset="0"/>
              </a:rPr>
              <a:t>	5,9 %</a:t>
            </a:r>
            <a:endParaRPr lang="de-AT" altLang="de-DE" sz="2000" dirty="0">
              <a:latin typeface="Arial" panose="020B0604020202020204" pitchFamily="34" charset="0"/>
              <a:cs typeface="Arial" panose="020B0604020202020204" pitchFamily="34" charset="0"/>
            </a:endParaRPr>
          </a:p>
          <a:p>
            <a:pPr eaLnBrk="1" hangingPunct="1"/>
            <a:r>
              <a:rPr lang="de-AT" altLang="de-DE" sz="2000" dirty="0" smtClean="0">
                <a:latin typeface="Arial" panose="020B0604020202020204" pitchFamily="34" charset="0"/>
                <a:cs typeface="Arial" panose="020B0604020202020204" pitchFamily="34" charset="0"/>
              </a:rPr>
              <a:t>Lichtungen: 		14,2 %</a:t>
            </a:r>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260648"/>
            <a:ext cx="1163972" cy="536303"/>
          </a:xfrm>
          <a:prstGeom prst="rect">
            <a:avLst/>
          </a:prstGeom>
        </p:spPr>
      </p:pic>
      <p:pic>
        <p:nvPicPr>
          <p:cNvPr id="2" name="Grafik 1"/>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120709" y="-35808"/>
            <a:ext cx="4913376" cy="690676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1032</Words>
  <Application>Microsoft Office PowerPoint</Application>
  <PresentationFormat>Bildschirmpräsentation (4:3)</PresentationFormat>
  <Paragraphs>273</Paragraphs>
  <Slides>31</Slides>
  <Notes>24</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Blank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Beispiele für Holzwerkstoffe im Baubereich:  Konstruktionsvollholz  (KHV) Brettschichtholz  (BSH) Brettsperrholz    (BSP) Furnierschichtholz   (LVL) Oriented Strand Board (OSB) Mitteldichte Faserplatte  (MDF)  Holzfaserdämmplatte (HDP) ….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Wirtschaftskammer OÖ</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leitnest</dc:creator>
  <cp:lastModifiedBy>Moser Eva, proHolz Tirol</cp:lastModifiedBy>
  <cp:revision>267</cp:revision>
  <cp:lastPrinted>2016-04-26T14:22:19Z</cp:lastPrinted>
  <dcterms:created xsi:type="dcterms:W3CDTF">2009-12-29T08:38:34Z</dcterms:created>
  <dcterms:modified xsi:type="dcterms:W3CDTF">2017-03-09T09:09:42Z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